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9" r:id="rId2"/>
    <p:sldId id="256" r:id="rId3"/>
    <p:sldId id="260" r:id="rId4"/>
    <p:sldId id="284" r:id="rId5"/>
    <p:sldId id="312" r:id="rId6"/>
    <p:sldId id="313" r:id="rId7"/>
    <p:sldId id="314" r:id="rId8"/>
    <p:sldId id="315" r:id="rId9"/>
    <p:sldId id="316" r:id="rId10"/>
    <p:sldId id="317" r:id="rId11"/>
    <p:sldId id="318" r:id="rId12"/>
  </p:sldIdLst>
  <p:sldSz cx="12192000" cy="6858000"/>
  <p:notesSz cx="6858000" cy="9144000"/>
  <p:defaultTextStyle>
    <a:defPPr>
      <a:defRPr lang="en-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75" autoAdjust="0"/>
    <p:restoredTop sz="94710" autoAdjust="0"/>
  </p:normalViewPr>
  <p:slideViewPr>
    <p:cSldViewPr snapToGrid="0">
      <p:cViewPr varScale="1">
        <p:scale>
          <a:sx n="106" d="100"/>
          <a:sy n="106" d="100"/>
        </p:scale>
        <p:origin x="798"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4D2A56-BC23-4BEB-B850-ACC33C5B6A82}" type="datetimeFigureOut">
              <a:rPr lang="sl-SI" smtClean="0"/>
              <a:t>3. 10. 2022</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7076B4-650B-4B8F-9ACE-28370C1380C0}" type="slidenum">
              <a:rPr lang="sl-SI" smtClean="0"/>
              <a:t>‹#›</a:t>
            </a:fld>
            <a:endParaRPr lang="sl-SI"/>
          </a:p>
        </p:txBody>
      </p:sp>
    </p:spTree>
    <p:extLst>
      <p:ext uri="{BB962C8B-B14F-4D97-AF65-F5344CB8AC3E}">
        <p14:creationId xmlns:p14="http://schemas.microsoft.com/office/powerpoint/2010/main" val="4219857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797076B4-650B-4B8F-9ACE-28370C1380C0}" type="slidenum">
              <a:rPr lang="sl-SI" smtClean="0"/>
              <a:t>3</a:t>
            </a:fld>
            <a:endParaRPr lang="sl-SI"/>
          </a:p>
        </p:txBody>
      </p:sp>
    </p:spTree>
    <p:extLst>
      <p:ext uri="{BB962C8B-B14F-4D97-AF65-F5344CB8AC3E}">
        <p14:creationId xmlns:p14="http://schemas.microsoft.com/office/powerpoint/2010/main" val="2201109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A219C-4D5E-1C4F-0BF3-0C69332EC4E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I"/>
          </a:p>
        </p:txBody>
      </p:sp>
      <p:sp>
        <p:nvSpPr>
          <p:cNvPr id="3" name="Subtitle 2">
            <a:extLst>
              <a:ext uri="{FF2B5EF4-FFF2-40B4-BE49-F238E27FC236}">
                <a16:creationId xmlns:a16="http://schemas.microsoft.com/office/drawing/2014/main" id="{729FC94F-6831-FB3F-3D1A-0EB5ED7D6E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I"/>
          </a:p>
        </p:txBody>
      </p:sp>
      <p:sp>
        <p:nvSpPr>
          <p:cNvPr id="4" name="Date Placeholder 3">
            <a:extLst>
              <a:ext uri="{FF2B5EF4-FFF2-40B4-BE49-F238E27FC236}">
                <a16:creationId xmlns:a16="http://schemas.microsoft.com/office/drawing/2014/main" id="{5618A08B-E123-4F12-CFBE-60A53DD5309D}"/>
              </a:ext>
            </a:extLst>
          </p:cNvPr>
          <p:cNvSpPr>
            <a:spLocks noGrp="1"/>
          </p:cNvSpPr>
          <p:nvPr>
            <p:ph type="dt" sz="half" idx="10"/>
          </p:nvPr>
        </p:nvSpPr>
        <p:spPr/>
        <p:txBody>
          <a:bodyPr/>
          <a:lstStyle/>
          <a:p>
            <a:fld id="{1731B5FF-8AAD-974C-A515-A09EF7DAA13A}" type="datetimeFigureOut">
              <a:rPr lang="en-SI" smtClean="0"/>
              <a:t>10/03/2022</a:t>
            </a:fld>
            <a:endParaRPr lang="en-SI"/>
          </a:p>
        </p:txBody>
      </p:sp>
      <p:sp>
        <p:nvSpPr>
          <p:cNvPr id="5" name="Footer Placeholder 4">
            <a:extLst>
              <a:ext uri="{FF2B5EF4-FFF2-40B4-BE49-F238E27FC236}">
                <a16:creationId xmlns:a16="http://schemas.microsoft.com/office/drawing/2014/main" id="{246465C8-B9A1-1335-08F6-E18D73653D5D}"/>
              </a:ext>
            </a:extLst>
          </p:cNvPr>
          <p:cNvSpPr>
            <a:spLocks noGrp="1"/>
          </p:cNvSpPr>
          <p:nvPr>
            <p:ph type="ftr" sz="quarter" idx="11"/>
          </p:nvPr>
        </p:nvSpPr>
        <p:spPr/>
        <p:txBody>
          <a:bodyPr/>
          <a:lstStyle/>
          <a:p>
            <a:endParaRPr lang="en-SI"/>
          </a:p>
        </p:txBody>
      </p:sp>
      <p:sp>
        <p:nvSpPr>
          <p:cNvPr id="6" name="Slide Number Placeholder 5">
            <a:extLst>
              <a:ext uri="{FF2B5EF4-FFF2-40B4-BE49-F238E27FC236}">
                <a16:creationId xmlns:a16="http://schemas.microsoft.com/office/drawing/2014/main" id="{D31241FF-D013-4BE0-E7C8-98FE124D7A76}"/>
              </a:ext>
            </a:extLst>
          </p:cNvPr>
          <p:cNvSpPr>
            <a:spLocks noGrp="1"/>
          </p:cNvSpPr>
          <p:nvPr>
            <p:ph type="sldNum" sz="quarter" idx="12"/>
          </p:nvPr>
        </p:nvSpPr>
        <p:spPr/>
        <p:txBody>
          <a:bodyPr/>
          <a:lstStyle/>
          <a:p>
            <a:fld id="{B2943BBD-5F53-FD49-AD83-737575DAE00B}" type="slidenum">
              <a:rPr lang="en-SI" smtClean="0"/>
              <a:t>‹#›</a:t>
            </a:fld>
            <a:endParaRPr lang="en-SI"/>
          </a:p>
        </p:txBody>
      </p:sp>
    </p:spTree>
    <p:extLst>
      <p:ext uri="{BB962C8B-B14F-4D97-AF65-F5344CB8AC3E}">
        <p14:creationId xmlns:p14="http://schemas.microsoft.com/office/powerpoint/2010/main" val="3370605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DC94-B606-CDEC-BD7A-2C4E20DC4696}"/>
              </a:ext>
            </a:extLst>
          </p:cNvPr>
          <p:cNvSpPr>
            <a:spLocks noGrp="1"/>
          </p:cNvSpPr>
          <p:nvPr>
            <p:ph type="title"/>
          </p:nvPr>
        </p:nvSpPr>
        <p:spPr/>
        <p:txBody>
          <a:bodyPr/>
          <a:lstStyle/>
          <a:p>
            <a:r>
              <a:rPr lang="en-GB"/>
              <a:t>Click to edit Master title style</a:t>
            </a:r>
            <a:endParaRPr lang="en-SI"/>
          </a:p>
        </p:txBody>
      </p:sp>
      <p:sp>
        <p:nvSpPr>
          <p:cNvPr id="3" name="Vertical Text Placeholder 2">
            <a:extLst>
              <a:ext uri="{FF2B5EF4-FFF2-40B4-BE49-F238E27FC236}">
                <a16:creationId xmlns:a16="http://schemas.microsoft.com/office/drawing/2014/main" id="{42265725-5EA9-7339-AF69-4DFAD97D5FD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Date Placeholder 3">
            <a:extLst>
              <a:ext uri="{FF2B5EF4-FFF2-40B4-BE49-F238E27FC236}">
                <a16:creationId xmlns:a16="http://schemas.microsoft.com/office/drawing/2014/main" id="{DAD0C642-A9EF-A418-ACED-D76AC9167A86}"/>
              </a:ext>
            </a:extLst>
          </p:cNvPr>
          <p:cNvSpPr>
            <a:spLocks noGrp="1"/>
          </p:cNvSpPr>
          <p:nvPr>
            <p:ph type="dt" sz="half" idx="10"/>
          </p:nvPr>
        </p:nvSpPr>
        <p:spPr/>
        <p:txBody>
          <a:bodyPr/>
          <a:lstStyle/>
          <a:p>
            <a:fld id="{1731B5FF-8AAD-974C-A515-A09EF7DAA13A}" type="datetimeFigureOut">
              <a:rPr lang="en-SI" smtClean="0"/>
              <a:t>10/03/2022</a:t>
            </a:fld>
            <a:endParaRPr lang="en-SI"/>
          </a:p>
        </p:txBody>
      </p:sp>
      <p:sp>
        <p:nvSpPr>
          <p:cNvPr id="5" name="Footer Placeholder 4">
            <a:extLst>
              <a:ext uri="{FF2B5EF4-FFF2-40B4-BE49-F238E27FC236}">
                <a16:creationId xmlns:a16="http://schemas.microsoft.com/office/drawing/2014/main" id="{3AA3766C-F992-92B4-69DF-DD3CD523CB39}"/>
              </a:ext>
            </a:extLst>
          </p:cNvPr>
          <p:cNvSpPr>
            <a:spLocks noGrp="1"/>
          </p:cNvSpPr>
          <p:nvPr>
            <p:ph type="ftr" sz="quarter" idx="11"/>
          </p:nvPr>
        </p:nvSpPr>
        <p:spPr/>
        <p:txBody>
          <a:bodyPr/>
          <a:lstStyle/>
          <a:p>
            <a:endParaRPr lang="en-SI"/>
          </a:p>
        </p:txBody>
      </p:sp>
      <p:sp>
        <p:nvSpPr>
          <p:cNvPr id="6" name="Slide Number Placeholder 5">
            <a:extLst>
              <a:ext uri="{FF2B5EF4-FFF2-40B4-BE49-F238E27FC236}">
                <a16:creationId xmlns:a16="http://schemas.microsoft.com/office/drawing/2014/main" id="{74E0A4F7-2FBB-1A38-F782-A12481FE9ED6}"/>
              </a:ext>
            </a:extLst>
          </p:cNvPr>
          <p:cNvSpPr>
            <a:spLocks noGrp="1"/>
          </p:cNvSpPr>
          <p:nvPr>
            <p:ph type="sldNum" sz="quarter" idx="12"/>
          </p:nvPr>
        </p:nvSpPr>
        <p:spPr/>
        <p:txBody>
          <a:bodyPr/>
          <a:lstStyle/>
          <a:p>
            <a:fld id="{B2943BBD-5F53-FD49-AD83-737575DAE00B}" type="slidenum">
              <a:rPr lang="en-SI" smtClean="0"/>
              <a:t>‹#›</a:t>
            </a:fld>
            <a:endParaRPr lang="en-SI"/>
          </a:p>
        </p:txBody>
      </p:sp>
    </p:spTree>
    <p:extLst>
      <p:ext uri="{BB962C8B-B14F-4D97-AF65-F5344CB8AC3E}">
        <p14:creationId xmlns:p14="http://schemas.microsoft.com/office/powerpoint/2010/main" val="2677383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A83FBF-B99C-13CE-A581-C46EDDC1F3A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I"/>
          </a:p>
        </p:txBody>
      </p:sp>
      <p:sp>
        <p:nvSpPr>
          <p:cNvPr id="3" name="Vertical Text Placeholder 2">
            <a:extLst>
              <a:ext uri="{FF2B5EF4-FFF2-40B4-BE49-F238E27FC236}">
                <a16:creationId xmlns:a16="http://schemas.microsoft.com/office/drawing/2014/main" id="{100E0FD3-3825-3CB0-C1F9-E765B99A886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Date Placeholder 3">
            <a:extLst>
              <a:ext uri="{FF2B5EF4-FFF2-40B4-BE49-F238E27FC236}">
                <a16:creationId xmlns:a16="http://schemas.microsoft.com/office/drawing/2014/main" id="{F7EBF6C1-4344-A0DA-DC03-206CD4E0B44A}"/>
              </a:ext>
            </a:extLst>
          </p:cNvPr>
          <p:cNvSpPr>
            <a:spLocks noGrp="1"/>
          </p:cNvSpPr>
          <p:nvPr>
            <p:ph type="dt" sz="half" idx="10"/>
          </p:nvPr>
        </p:nvSpPr>
        <p:spPr/>
        <p:txBody>
          <a:bodyPr/>
          <a:lstStyle/>
          <a:p>
            <a:fld id="{1731B5FF-8AAD-974C-A515-A09EF7DAA13A}" type="datetimeFigureOut">
              <a:rPr lang="en-SI" smtClean="0"/>
              <a:t>10/03/2022</a:t>
            </a:fld>
            <a:endParaRPr lang="en-SI"/>
          </a:p>
        </p:txBody>
      </p:sp>
      <p:sp>
        <p:nvSpPr>
          <p:cNvPr id="5" name="Footer Placeholder 4">
            <a:extLst>
              <a:ext uri="{FF2B5EF4-FFF2-40B4-BE49-F238E27FC236}">
                <a16:creationId xmlns:a16="http://schemas.microsoft.com/office/drawing/2014/main" id="{0058F145-6FA1-089F-1303-ED62AEB63EE4}"/>
              </a:ext>
            </a:extLst>
          </p:cNvPr>
          <p:cNvSpPr>
            <a:spLocks noGrp="1"/>
          </p:cNvSpPr>
          <p:nvPr>
            <p:ph type="ftr" sz="quarter" idx="11"/>
          </p:nvPr>
        </p:nvSpPr>
        <p:spPr/>
        <p:txBody>
          <a:bodyPr/>
          <a:lstStyle/>
          <a:p>
            <a:endParaRPr lang="en-SI"/>
          </a:p>
        </p:txBody>
      </p:sp>
      <p:sp>
        <p:nvSpPr>
          <p:cNvPr id="6" name="Slide Number Placeholder 5">
            <a:extLst>
              <a:ext uri="{FF2B5EF4-FFF2-40B4-BE49-F238E27FC236}">
                <a16:creationId xmlns:a16="http://schemas.microsoft.com/office/drawing/2014/main" id="{91ADF397-AB18-E5EF-18B4-783A6BAA560E}"/>
              </a:ext>
            </a:extLst>
          </p:cNvPr>
          <p:cNvSpPr>
            <a:spLocks noGrp="1"/>
          </p:cNvSpPr>
          <p:nvPr>
            <p:ph type="sldNum" sz="quarter" idx="12"/>
          </p:nvPr>
        </p:nvSpPr>
        <p:spPr/>
        <p:txBody>
          <a:bodyPr/>
          <a:lstStyle/>
          <a:p>
            <a:fld id="{B2943BBD-5F53-FD49-AD83-737575DAE00B}" type="slidenum">
              <a:rPr lang="en-SI" smtClean="0"/>
              <a:t>‹#›</a:t>
            </a:fld>
            <a:endParaRPr lang="en-SI"/>
          </a:p>
        </p:txBody>
      </p:sp>
    </p:spTree>
    <p:extLst>
      <p:ext uri="{BB962C8B-B14F-4D97-AF65-F5344CB8AC3E}">
        <p14:creationId xmlns:p14="http://schemas.microsoft.com/office/powerpoint/2010/main" val="1001313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4AE9B-BCA3-C760-1204-42406272D1D4}"/>
              </a:ext>
            </a:extLst>
          </p:cNvPr>
          <p:cNvSpPr>
            <a:spLocks noGrp="1"/>
          </p:cNvSpPr>
          <p:nvPr>
            <p:ph type="title"/>
          </p:nvPr>
        </p:nvSpPr>
        <p:spPr/>
        <p:txBody>
          <a:bodyPr/>
          <a:lstStyle/>
          <a:p>
            <a:r>
              <a:rPr lang="en-GB"/>
              <a:t>Click to edit Master title style</a:t>
            </a:r>
            <a:endParaRPr lang="en-SI"/>
          </a:p>
        </p:txBody>
      </p:sp>
      <p:sp>
        <p:nvSpPr>
          <p:cNvPr id="3" name="Content Placeholder 2">
            <a:extLst>
              <a:ext uri="{FF2B5EF4-FFF2-40B4-BE49-F238E27FC236}">
                <a16:creationId xmlns:a16="http://schemas.microsoft.com/office/drawing/2014/main" id="{CD20459C-21D7-AEA4-9FDD-FCE53BB6749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Date Placeholder 3">
            <a:extLst>
              <a:ext uri="{FF2B5EF4-FFF2-40B4-BE49-F238E27FC236}">
                <a16:creationId xmlns:a16="http://schemas.microsoft.com/office/drawing/2014/main" id="{C56361C5-8EC1-4FE0-65E4-54904210D5EE}"/>
              </a:ext>
            </a:extLst>
          </p:cNvPr>
          <p:cNvSpPr>
            <a:spLocks noGrp="1"/>
          </p:cNvSpPr>
          <p:nvPr>
            <p:ph type="dt" sz="half" idx="10"/>
          </p:nvPr>
        </p:nvSpPr>
        <p:spPr/>
        <p:txBody>
          <a:bodyPr/>
          <a:lstStyle/>
          <a:p>
            <a:fld id="{1731B5FF-8AAD-974C-A515-A09EF7DAA13A}" type="datetimeFigureOut">
              <a:rPr lang="en-SI" smtClean="0"/>
              <a:t>10/03/2022</a:t>
            </a:fld>
            <a:endParaRPr lang="en-SI"/>
          </a:p>
        </p:txBody>
      </p:sp>
      <p:sp>
        <p:nvSpPr>
          <p:cNvPr id="5" name="Footer Placeholder 4">
            <a:extLst>
              <a:ext uri="{FF2B5EF4-FFF2-40B4-BE49-F238E27FC236}">
                <a16:creationId xmlns:a16="http://schemas.microsoft.com/office/drawing/2014/main" id="{D81D7388-E54B-56B2-D5C4-37A60FE2C40C}"/>
              </a:ext>
            </a:extLst>
          </p:cNvPr>
          <p:cNvSpPr>
            <a:spLocks noGrp="1"/>
          </p:cNvSpPr>
          <p:nvPr>
            <p:ph type="ftr" sz="quarter" idx="11"/>
          </p:nvPr>
        </p:nvSpPr>
        <p:spPr/>
        <p:txBody>
          <a:bodyPr/>
          <a:lstStyle/>
          <a:p>
            <a:endParaRPr lang="en-SI"/>
          </a:p>
        </p:txBody>
      </p:sp>
      <p:sp>
        <p:nvSpPr>
          <p:cNvPr id="6" name="Slide Number Placeholder 5">
            <a:extLst>
              <a:ext uri="{FF2B5EF4-FFF2-40B4-BE49-F238E27FC236}">
                <a16:creationId xmlns:a16="http://schemas.microsoft.com/office/drawing/2014/main" id="{ADCBD682-2CEF-4932-B7CD-1302F72F2FD3}"/>
              </a:ext>
            </a:extLst>
          </p:cNvPr>
          <p:cNvSpPr>
            <a:spLocks noGrp="1"/>
          </p:cNvSpPr>
          <p:nvPr>
            <p:ph type="sldNum" sz="quarter" idx="12"/>
          </p:nvPr>
        </p:nvSpPr>
        <p:spPr/>
        <p:txBody>
          <a:bodyPr/>
          <a:lstStyle/>
          <a:p>
            <a:fld id="{B2943BBD-5F53-FD49-AD83-737575DAE00B}" type="slidenum">
              <a:rPr lang="en-SI" smtClean="0"/>
              <a:t>‹#›</a:t>
            </a:fld>
            <a:endParaRPr lang="en-SI"/>
          </a:p>
        </p:txBody>
      </p:sp>
    </p:spTree>
    <p:extLst>
      <p:ext uri="{BB962C8B-B14F-4D97-AF65-F5344CB8AC3E}">
        <p14:creationId xmlns:p14="http://schemas.microsoft.com/office/powerpoint/2010/main" val="2710040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FD805-91F0-E415-AE42-FC1D9288713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I"/>
          </a:p>
        </p:txBody>
      </p:sp>
      <p:sp>
        <p:nvSpPr>
          <p:cNvPr id="3" name="Text Placeholder 2">
            <a:extLst>
              <a:ext uri="{FF2B5EF4-FFF2-40B4-BE49-F238E27FC236}">
                <a16:creationId xmlns:a16="http://schemas.microsoft.com/office/drawing/2014/main" id="{74741917-B1D9-69A8-0B31-48A50E189B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95B4DAA-3682-FFCF-8326-34BA922E4ACD}"/>
              </a:ext>
            </a:extLst>
          </p:cNvPr>
          <p:cNvSpPr>
            <a:spLocks noGrp="1"/>
          </p:cNvSpPr>
          <p:nvPr>
            <p:ph type="dt" sz="half" idx="10"/>
          </p:nvPr>
        </p:nvSpPr>
        <p:spPr/>
        <p:txBody>
          <a:bodyPr/>
          <a:lstStyle/>
          <a:p>
            <a:fld id="{1731B5FF-8AAD-974C-A515-A09EF7DAA13A}" type="datetimeFigureOut">
              <a:rPr lang="en-SI" smtClean="0"/>
              <a:t>10/03/2022</a:t>
            </a:fld>
            <a:endParaRPr lang="en-SI"/>
          </a:p>
        </p:txBody>
      </p:sp>
      <p:sp>
        <p:nvSpPr>
          <p:cNvPr id="5" name="Footer Placeholder 4">
            <a:extLst>
              <a:ext uri="{FF2B5EF4-FFF2-40B4-BE49-F238E27FC236}">
                <a16:creationId xmlns:a16="http://schemas.microsoft.com/office/drawing/2014/main" id="{68756865-66EC-5A73-5B17-8C5721BC94C4}"/>
              </a:ext>
            </a:extLst>
          </p:cNvPr>
          <p:cNvSpPr>
            <a:spLocks noGrp="1"/>
          </p:cNvSpPr>
          <p:nvPr>
            <p:ph type="ftr" sz="quarter" idx="11"/>
          </p:nvPr>
        </p:nvSpPr>
        <p:spPr/>
        <p:txBody>
          <a:bodyPr/>
          <a:lstStyle/>
          <a:p>
            <a:endParaRPr lang="en-SI"/>
          </a:p>
        </p:txBody>
      </p:sp>
      <p:sp>
        <p:nvSpPr>
          <p:cNvPr id="6" name="Slide Number Placeholder 5">
            <a:extLst>
              <a:ext uri="{FF2B5EF4-FFF2-40B4-BE49-F238E27FC236}">
                <a16:creationId xmlns:a16="http://schemas.microsoft.com/office/drawing/2014/main" id="{38478DAD-F890-953E-A38A-2B621F08BD2B}"/>
              </a:ext>
            </a:extLst>
          </p:cNvPr>
          <p:cNvSpPr>
            <a:spLocks noGrp="1"/>
          </p:cNvSpPr>
          <p:nvPr>
            <p:ph type="sldNum" sz="quarter" idx="12"/>
          </p:nvPr>
        </p:nvSpPr>
        <p:spPr/>
        <p:txBody>
          <a:bodyPr/>
          <a:lstStyle/>
          <a:p>
            <a:fld id="{B2943BBD-5F53-FD49-AD83-737575DAE00B}" type="slidenum">
              <a:rPr lang="en-SI" smtClean="0"/>
              <a:t>‹#›</a:t>
            </a:fld>
            <a:endParaRPr lang="en-SI"/>
          </a:p>
        </p:txBody>
      </p:sp>
    </p:spTree>
    <p:extLst>
      <p:ext uri="{BB962C8B-B14F-4D97-AF65-F5344CB8AC3E}">
        <p14:creationId xmlns:p14="http://schemas.microsoft.com/office/powerpoint/2010/main" val="3240145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7C44F-EDBE-F854-3678-6946716069C1}"/>
              </a:ext>
            </a:extLst>
          </p:cNvPr>
          <p:cNvSpPr>
            <a:spLocks noGrp="1"/>
          </p:cNvSpPr>
          <p:nvPr>
            <p:ph type="title"/>
          </p:nvPr>
        </p:nvSpPr>
        <p:spPr/>
        <p:txBody>
          <a:bodyPr/>
          <a:lstStyle/>
          <a:p>
            <a:r>
              <a:rPr lang="en-GB"/>
              <a:t>Click to edit Master title style</a:t>
            </a:r>
            <a:endParaRPr lang="en-SI"/>
          </a:p>
        </p:txBody>
      </p:sp>
      <p:sp>
        <p:nvSpPr>
          <p:cNvPr id="3" name="Content Placeholder 2">
            <a:extLst>
              <a:ext uri="{FF2B5EF4-FFF2-40B4-BE49-F238E27FC236}">
                <a16:creationId xmlns:a16="http://schemas.microsoft.com/office/drawing/2014/main" id="{6AD270EE-D1BC-65B6-6D47-FBC7CFD93E6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Content Placeholder 3">
            <a:extLst>
              <a:ext uri="{FF2B5EF4-FFF2-40B4-BE49-F238E27FC236}">
                <a16:creationId xmlns:a16="http://schemas.microsoft.com/office/drawing/2014/main" id="{F470E20D-07C1-4209-1FCE-6CA84D06CAD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5" name="Date Placeholder 4">
            <a:extLst>
              <a:ext uri="{FF2B5EF4-FFF2-40B4-BE49-F238E27FC236}">
                <a16:creationId xmlns:a16="http://schemas.microsoft.com/office/drawing/2014/main" id="{DC6E2AB2-0168-CD94-614F-B9A9A97AE2DD}"/>
              </a:ext>
            </a:extLst>
          </p:cNvPr>
          <p:cNvSpPr>
            <a:spLocks noGrp="1"/>
          </p:cNvSpPr>
          <p:nvPr>
            <p:ph type="dt" sz="half" idx="10"/>
          </p:nvPr>
        </p:nvSpPr>
        <p:spPr/>
        <p:txBody>
          <a:bodyPr/>
          <a:lstStyle/>
          <a:p>
            <a:fld id="{1731B5FF-8AAD-974C-A515-A09EF7DAA13A}" type="datetimeFigureOut">
              <a:rPr lang="en-SI" smtClean="0"/>
              <a:t>10/03/2022</a:t>
            </a:fld>
            <a:endParaRPr lang="en-SI"/>
          </a:p>
        </p:txBody>
      </p:sp>
      <p:sp>
        <p:nvSpPr>
          <p:cNvPr id="6" name="Footer Placeholder 5">
            <a:extLst>
              <a:ext uri="{FF2B5EF4-FFF2-40B4-BE49-F238E27FC236}">
                <a16:creationId xmlns:a16="http://schemas.microsoft.com/office/drawing/2014/main" id="{7ABBA433-A955-C1E3-63D5-9284B06C5E74}"/>
              </a:ext>
            </a:extLst>
          </p:cNvPr>
          <p:cNvSpPr>
            <a:spLocks noGrp="1"/>
          </p:cNvSpPr>
          <p:nvPr>
            <p:ph type="ftr" sz="quarter" idx="11"/>
          </p:nvPr>
        </p:nvSpPr>
        <p:spPr/>
        <p:txBody>
          <a:bodyPr/>
          <a:lstStyle/>
          <a:p>
            <a:endParaRPr lang="en-SI"/>
          </a:p>
        </p:txBody>
      </p:sp>
      <p:sp>
        <p:nvSpPr>
          <p:cNvPr id="7" name="Slide Number Placeholder 6">
            <a:extLst>
              <a:ext uri="{FF2B5EF4-FFF2-40B4-BE49-F238E27FC236}">
                <a16:creationId xmlns:a16="http://schemas.microsoft.com/office/drawing/2014/main" id="{F8EFEF0C-BD87-0BBA-F86E-D63CB491D738}"/>
              </a:ext>
            </a:extLst>
          </p:cNvPr>
          <p:cNvSpPr>
            <a:spLocks noGrp="1"/>
          </p:cNvSpPr>
          <p:nvPr>
            <p:ph type="sldNum" sz="quarter" idx="12"/>
          </p:nvPr>
        </p:nvSpPr>
        <p:spPr/>
        <p:txBody>
          <a:bodyPr/>
          <a:lstStyle/>
          <a:p>
            <a:fld id="{B2943BBD-5F53-FD49-AD83-737575DAE00B}" type="slidenum">
              <a:rPr lang="en-SI" smtClean="0"/>
              <a:t>‹#›</a:t>
            </a:fld>
            <a:endParaRPr lang="en-SI"/>
          </a:p>
        </p:txBody>
      </p:sp>
    </p:spTree>
    <p:extLst>
      <p:ext uri="{BB962C8B-B14F-4D97-AF65-F5344CB8AC3E}">
        <p14:creationId xmlns:p14="http://schemas.microsoft.com/office/powerpoint/2010/main" val="4280645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9E954-9D3E-B857-9BC2-2D037E0B5331}"/>
              </a:ext>
            </a:extLst>
          </p:cNvPr>
          <p:cNvSpPr>
            <a:spLocks noGrp="1"/>
          </p:cNvSpPr>
          <p:nvPr>
            <p:ph type="title"/>
          </p:nvPr>
        </p:nvSpPr>
        <p:spPr>
          <a:xfrm>
            <a:off x="839788" y="365125"/>
            <a:ext cx="10515600" cy="1325563"/>
          </a:xfrm>
        </p:spPr>
        <p:txBody>
          <a:bodyPr/>
          <a:lstStyle/>
          <a:p>
            <a:r>
              <a:rPr lang="en-GB"/>
              <a:t>Click to edit Master title style</a:t>
            </a:r>
            <a:endParaRPr lang="en-SI"/>
          </a:p>
        </p:txBody>
      </p:sp>
      <p:sp>
        <p:nvSpPr>
          <p:cNvPr id="3" name="Text Placeholder 2">
            <a:extLst>
              <a:ext uri="{FF2B5EF4-FFF2-40B4-BE49-F238E27FC236}">
                <a16:creationId xmlns:a16="http://schemas.microsoft.com/office/drawing/2014/main" id="{E240BCA4-D2EA-0B22-E9D5-BF20A1A076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1ADE1D8-7E9D-7366-1ED9-862952E55B1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5" name="Text Placeholder 4">
            <a:extLst>
              <a:ext uri="{FF2B5EF4-FFF2-40B4-BE49-F238E27FC236}">
                <a16:creationId xmlns:a16="http://schemas.microsoft.com/office/drawing/2014/main" id="{3292FA23-9149-EB5E-DE9A-393360D5AF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F0DA8FC-54EF-2421-2F4E-1E71A99E32B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7" name="Date Placeholder 6">
            <a:extLst>
              <a:ext uri="{FF2B5EF4-FFF2-40B4-BE49-F238E27FC236}">
                <a16:creationId xmlns:a16="http://schemas.microsoft.com/office/drawing/2014/main" id="{823A0AA1-61DE-1AF3-E662-A522195F3128}"/>
              </a:ext>
            </a:extLst>
          </p:cNvPr>
          <p:cNvSpPr>
            <a:spLocks noGrp="1"/>
          </p:cNvSpPr>
          <p:nvPr>
            <p:ph type="dt" sz="half" idx="10"/>
          </p:nvPr>
        </p:nvSpPr>
        <p:spPr/>
        <p:txBody>
          <a:bodyPr/>
          <a:lstStyle/>
          <a:p>
            <a:fld id="{1731B5FF-8AAD-974C-A515-A09EF7DAA13A}" type="datetimeFigureOut">
              <a:rPr lang="en-SI" smtClean="0"/>
              <a:t>10/03/2022</a:t>
            </a:fld>
            <a:endParaRPr lang="en-SI"/>
          </a:p>
        </p:txBody>
      </p:sp>
      <p:sp>
        <p:nvSpPr>
          <p:cNvPr id="8" name="Footer Placeholder 7">
            <a:extLst>
              <a:ext uri="{FF2B5EF4-FFF2-40B4-BE49-F238E27FC236}">
                <a16:creationId xmlns:a16="http://schemas.microsoft.com/office/drawing/2014/main" id="{F8513AE0-34EE-7F8B-219F-5C9395D5EC43}"/>
              </a:ext>
            </a:extLst>
          </p:cNvPr>
          <p:cNvSpPr>
            <a:spLocks noGrp="1"/>
          </p:cNvSpPr>
          <p:nvPr>
            <p:ph type="ftr" sz="quarter" idx="11"/>
          </p:nvPr>
        </p:nvSpPr>
        <p:spPr/>
        <p:txBody>
          <a:bodyPr/>
          <a:lstStyle/>
          <a:p>
            <a:endParaRPr lang="en-SI"/>
          </a:p>
        </p:txBody>
      </p:sp>
      <p:sp>
        <p:nvSpPr>
          <p:cNvPr id="9" name="Slide Number Placeholder 8">
            <a:extLst>
              <a:ext uri="{FF2B5EF4-FFF2-40B4-BE49-F238E27FC236}">
                <a16:creationId xmlns:a16="http://schemas.microsoft.com/office/drawing/2014/main" id="{D951C37D-3701-750B-4650-350C2367DC71}"/>
              </a:ext>
            </a:extLst>
          </p:cNvPr>
          <p:cNvSpPr>
            <a:spLocks noGrp="1"/>
          </p:cNvSpPr>
          <p:nvPr>
            <p:ph type="sldNum" sz="quarter" idx="12"/>
          </p:nvPr>
        </p:nvSpPr>
        <p:spPr/>
        <p:txBody>
          <a:bodyPr/>
          <a:lstStyle/>
          <a:p>
            <a:fld id="{B2943BBD-5F53-FD49-AD83-737575DAE00B}" type="slidenum">
              <a:rPr lang="en-SI" smtClean="0"/>
              <a:t>‹#›</a:t>
            </a:fld>
            <a:endParaRPr lang="en-SI"/>
          </a:p>
        </p:txBody>
      </p:sp>
    </p:spTree>
    <p:extLst>
      <p:ext uri="{BB962C8B-B14F-4D97-AF65-F5344CB8AC3E}">
        <p14:creationId xmlns:p14="http://schemas.microsoft.com/office/powerpoint/2010/main" val="3748368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69FC8-C33B-830B-9B69-A9AB62E693E5}"/>
              </a:ext>
            </a:extLst>
          </p:cNvPr>
          <p:cNvSpPr>
            <a:spLocks noGrp="1"/>
          </p:cNvSpPr>
          <p:nvPr>
            <p:ph type="title"/>
          </p:nvPr>
        </p:nvSpPr>
        <p:spPr/>
        <p:txBody>
          <a:bodyPr/>
          <a:lstStyle/>
          <a:p>
            <a:r>
              <a:rPr lang="en-GB"/>
              <a:t>Click to edit Master title style</a:t>
            </a:r>
            <a:endParaRPr lang="en-SI"/>
          </a:p>
        </p:txBody>
      </p:sp>
      <p:sp>
        <p:nvSpPr>
          <p:cNvPr id="3" name="Date Placeholder 2">
            <a:extLst>
              <a:ext uri="{FF2B5EF4-FFF2-40B4-BE49-F238E27FC236}">
                <a16:creationId xmlns:a16="http://schemas.microsoft.com/office/drawing/2014/main" id="{A372C92F-DF19-E548-ADA1-51362DA8646F}"/>
              </a:ext>
            </a:extLst>
          </p:cNvPr>
          <p:cNvSpPr>
            <a:spLocks noGrp="1"/>
          </p:cNvSpPr>
          <p:nvPr>
            <p:ph type="dt" sz="half" idx="10"/>
          </p:nvPr>
        </p:nvSpPr>
        <p:spPr/>
        <p:txBody>
          <a:bodyPr/>
          <a:lstStyle/>
          <a:p>
            <a:fld id="{1731B5FF-8AAD-974C-A515-A09EF7DAA13A}" type="datetimeFigureOut">
              <a:rPr lang="en-SI" smtClean="0"/>
              <a:t>10/03/2022</a:t>
            </a:fld>
            <a:endParaRPr lang="en-SI"/>
          </a:p>
        </p:txBody>
      </p:sp>
      <p:sp>
        <p:nvSpPr>
          <p:cNvPr id="4" name="Footer Placeholder 3">
            <a:extLst>
              <a:ext uri="{FF2B5EF4-FFF2-40B4-BE49-F238E27FC236}">
                <a16:creationId xmlns:a16="http://schemas.microsoft.com/office/drawing/2014/main" id="{04C9B014-43CD-6BCD-5E70-7D1ECCF6A82A}"/>
              </a:ext>
            </a:extLst>
          </p:cNvPr>
          <p:cNvSpPr>
            <a:spLocks noGrp="1"/>
          </p:cNvSpPr>
          <p:nvPr>
            <p:ph type="ftr" sz="quarter" idx="11"/>
          </p:nvPr>
        </p:nvSpPr>
        <p:spPr/>
        <p:txBody>
          <a:bodyPr/>
          <a:lstStyle/>
          <a:p>
            <a:endParaRPr lang="en-SI"/>
          </a:p>
        </p:txBody>
      </p:sp>
      <p:sp>
        <p:nvSpPr>
          <p:cNvPr id="5" name="Slide Number Placeholder 4">
            <a:extLst>
              <a:ext uri="{FF2B5EF4-FFF2-40B4-BE49-F238E27FC236}">
                <a16:creationId xmlns:a16="http://schemas.microsoft.com/office/drawing/2014/main" id="{3180CB5E-A6F0-51BB-7700-3964B562D944}"/>
              </a:ext>
            </a:extLst>
          </p:cNvPr>
          <p:cNvSpPr>
            <a:spLocks noGrp="1"/>
          </p:cNvSpPr>
          <p:nvPr>
            <p:ph type="sldNum" sz="quarter" idx="12"/>
          </p:nvPr>
        </p:nvSpPr>
        <p:spPr/>
        <p:txBody>
          <a:bodyPr/>
          <a:lstStyle/>
          <a:p>
            <a:fld id="{B2943BBD-5F53-FD49-AD83-737575DAE00B}" type="slidenum">
              <a:rPr lang="en-SI" smtClean="0"/>
              <a:t>‹#›</a:t>
            </a:fld>
            <a:endParaRPr lang="en-SI"/>
          </a:p>
        </p:txBody>
      </p:sp>
    </p:spTree>
    <p:extLst>
      <p:ext uri="{BB962C8B-B14F-4D97-AF65-F5344CB8AC3E}">
        <p14:creationId xmlns:p14="http://schemas.microsoft.com/office/powerpoint/2010/main" val="696373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1C700F-2A44-CE32-CA23-6DC67521490B}"/>
              </a:ext>
            </a:extLst>
          </p:cNvPr>
          <p:cNvSpPr>
            <a:spLocks noGrp="1"/>
          </p:cNvSpPr>
          <p:nvPr>
            <p:ph type="dt" sz="half" idx="10"/>
          </p:nvPr>
        </p:nvSpPr>
        <p:spPr/>
        <p:txBody>
          <a:bodyPr/>
          <a:lstStyle/>
          <a:p>
            <a:fld id="{1731B5FF-8AAD-974C-A515-A09EF7DAA13A}" type="datetimeFigureOut">
              <a:rPr lang="en-SI" smtClean="0"/>
              <a:t>10/03/2022</a:t>
            </a:fld>
            <a:endParaRPr lang="en-SI"/>
          </a:p>
        </p:txBody>
      </p:sp>
      <p:sp>
        <p:nvSpPr>
          <p:cNvPr id="3" name="Footer Placeholder 2">
            <a:extLst>
              <a:ext uri="{FF2B5EF4-FFF2-40B4-BE49-F238E27FC236}">
                <a16:creationId xmlns:a16="http://schemas.microsoft.com/office/drawing/2014/main" id="{BCF38E4F-4950-403A-D450-9B041838333E}"/>
              </a:ext>
            </a:extLst>
          </p:cNvPr>
          <p:cNvSpPr>
            <a:spLocks noGrp="1"/>
          </p:cNvSpPr>
          <p:nvPr>
            <p:ph type="ftr" sz="quarter" idx="11"/>
          </p:nvPr>
        </p:nvSpPr>
        <p:spPr/>
        <p:txBody>
          <a:bodyPr/>
          <a:lstStyle/>
          <a:p>
            <a:endParaRPr lang="en-SI"/>
          </a:p>
        </p:txBody>
      </p:sp>
      <p:sp>
        <p:nvSpPr>
          <p:cNvPr id="4" name="Slide Number Placeholder 3">
            <a:extLst>
              <a:ext uri="{FF2B5EF4-FFF2-40B4-BE49-F238E27FC236}">
                <a16:creationId xmlns:a16="http://schemas.microsoft.com/office/drawing/2014/main" id="{15C855EC-5137-9679-CA6A-6B5E44A9B1E4}"/>
              </a:ext>
            </a:extLst>
          </p:cNvPr>
          <p:cNvSpPr>
            <a:spLocks noGrp="1"/>
          </p:cNvSpPr>
          <p:nvPr>
            <p:ph type="sldNum" sz="quarter" idx="12"/>
          </p:nvPr>
        </p:nvSpPr>
        <p:spPr/>
        <p:txBody>
          <a:bodyPr/>
          <a:lstStyle/>
          <a:p>
            <a:fld id="{B2943BBD-5F53-FD49-AD83-737575DAE00B}" type="slidenum">
              <a:rPr lang="en-SI" smtClean="0"/>
              <a:t>‹#›</a:t>
            </a:fld>
            <a:endParaRPr lang="en-SI"/>
          </a:p>
        </p:txBody>
      </p:sp>
    </p:spTree>
    <p:extLst>
      <p:ext uri="{BB962C8B-B14F-4D97-AF65-F5344CB8AC3E}">
        <p14:creationId xmlns:p14="http://schemas.microsoft.com/office/powerpoint/2010/main" val="581954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0183C-8AB0-B5B6-B388-31EA74BD0E7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I"/>
          </a:p>
        </p:txBody>
      </p:sp>
      <p:sp>
        <p:nvSpPr>
          <p:cNvPr id="3" name="Content Placeholder 2">
            <a:extLst>
              <a:ext uri="{FF2B5EF4-FFF2-40B4-BE49-F238E27FC236}">
                <a16:creationId xmlns:a16="http://schemas.microsoft.com/office/drawing/2014/main" id="{F1D997FE-5111-E027-7C1C-112D3E62F8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Text Placeholder 3">
            <a:extLst>
              <a:ext uri="{FF2B5EF4-FFF2-40B4-BE49-F238E27FC236}">
                <a16:creationId xmlns:a16="http://schemas.microsoft.com/office/drawing/2014/main" id="{352CCA02-FE47-9B98-AB31-463E73FA72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C07DA9E-7927-6DAE-5C88-8021BA7FBA0A}"/>
              </a:ext>
            </a:extLst>
          </p:cNvPr>
          <p:cNvSpPr>
            <a:spLocks noGrp="1"/>
          </p:cNvSpPr>
          <p:nvPr>
            <p:ph type="dt" sz="half" idx="10"/>
          </p:nvPr>
        </p:nvSpPr>
        <p:spPr/>
        <p:txBody>
          <a:bodyPr/>
          <a:lstStyle/>
          <a:p>
            <a:fld id="{1731B5FF-8AAD-974C-A515-A09EF7DAA13A}" type="datetimeFigureOut">
              <a:rPr lang="en-SI" smtClean="0"/>
              <a:t>10/03/2022</a:t>
            </a:fld>
            <a:endParaRPr lang="en-SI"/>
          </a:p>
        </p:txBody>
      </p:sp>
      <p:sp>
        <p:nvSpPr>
          <p:cNvPr id="6" name="Footer Placeholder 5">
            <a:extLst>
              <a:ext uri="{FF2B5EF4-FFF2-40B4-BE49-F238E27FC236}">
                <a16:creationId xmlns:a16="http://schemas.microsoft.com/office/drawing/2014/main" id="{A765AEAE-765A-0A8B-C1AF-AA2EA0904A31}"/>
              </a:ext>
            </a:extLst>
          </p:cNvPr>
          <p:cNvSpPr>
            <a:spLocks noGrp="1"/>
          </p:cNvSpPr>
          <p:nvPr>
            <p:ph type="ftr" sz="quarter" idx="11"/>
          </p:nvPr>
        </p:nvSpPr>
        <p:spPr/>
        <p:txBody>
          <a:bodyPr/>
          <a:lstStyle/>
          <a:p>
            <a:endParaRPr lang="en-SI"/>
          </a:p>
        </p:txBody>
      </p:sp>
      <p:sp>
        <p:nvSpPr>
          <p:cNvPr id="7" name="Slide Number Placeholder 6">
            <a:extLst>
              <a:ext uri="{FF2B5EF4-FFF2-40B4-BE49-F238E27FC236}">
                <a16:creationId xmlns:a16="http://schemas.microsoft.com/office/drawing/2014/main" id="{98D511E7-5A29-53CC-3989-0518C15D80DC}"/>
              </a:ext>
            </a:extLst>
          </p:cNvPr>
          <p:cNvSpPr>
            <a:spLocks noGrp="1"/>
          </p:cNvSpPr>
          <p:nvPr>
            <p:ph type="sldNum" sz="quarter" idx="12"/>
          </p:nvPr>
        </p:nvSpPr>
        <p:spPr/>
        <p:txBody>
          <a:bodyPr/>
          <a:lstStyle/>
          <a:p>
            <a:fld id="{B2943BBD-5F53-FD49-AD83-737575DAE00B}" type="slidenum">
              <a:rPr lang="en-SI" smtClean="0"/>
              <a:t>‹#›</a:t>
            </a:fld>
            <a:endParaRPr lang="en-SI"/>
          </a:p>
        </p:txBody>
      </p:sp>
    </p:spTree>
    <p:extLst>
      <p:ext uri="{BB962C8B-B14F-4D97-AF65-F5344CB8AC3E}">
        <p14:creationId xmlns:p14="http://schemas.microsoft.com/office/powerpoint/2010/main" val="2887255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661D0-2038-F102-BB03-6D95BB81EA3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I"/>
          </a:p>
        </p:txBody>
      </p:sp>
      <p:sp>
        <p:nvSpPr>
          <p:cNvPr id="3" name="Picture Placeholder 2">
            <a:extLst>
              <a:ext uri="{FF2B5EF4-FFF2-40B4-BE49-F238E27FC236}">
                <a16:creationId xmlns:a16="http://schemas.microsoft.com/office/drawing/2014/main" id="{1FFB56EE-F17A-E175-463D-15A981456C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I"/>
          </a:p>
        </p:txBody>
      </p:sp>
      <p:sp>
        <p:nvSpPr>
          <p:cNvPr id="4" name="Text Placeholder 3">
            <a:extLst>
              <a:ext uri="{FF2B5EF4-FFF2-40B4-BE49-F238E27FC236}">
                <a16:creationId xmlns:a16="http://schemas.microsoft.com/office/drawing/2014/main" id="{F593C5B1-54DD-7365-28A3-FCA71FCEC5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5E0F6F4-ACFC-0529-44F7-E61FB487B7D5}"/>
              </a:ext>
            </a:extLst>
          </p:cNvPr>
          <p:cNvSpPr>
            <a:spLocks noGrp="1"/>
          </p:cNvSpPr>
          <p:nvPr>
            <p:ph type="dt" sz="half" idx="10"/>
          </p:nvPr>
        </p:nvSpPr>
        <p:spPr/>
        <p:txBody>
          <a:bodyPr/>
          <a:lstStyle/>
          <a:p>
            <a:fld id="{1731B5FF-8AAD-974C-A515-A09EF7DAA13A}" type="datetimeFigureOut">
              <a:rPr lang="en-SI" smtClean="0"/>
              <a:t>10/03/2022</a:t>
            </a:fld>
            <a:endParaRPr lang="en-SI"/>
          </a:p>
        </p:txBody>
      </p:sp>
      <p:sp>
        <p:nvSpPr>
          <p:cNvPr id="6" name="Footer Placeholder 5">
            <a:extLst>
              <a:ext uri="{FF2B5EF4-FFF2-40B4-BE49-F238E27FC236}">
                <a16:creationId xmlns:a16="http://schemas.microsoft.com/office/drawing/2014/main" id="{F3C53EED-4248-D23F-86AE-7CF1318FBD34}"/>
              </a:ext>
            </a:extLst>
          </p:cNvPr>
          <p:cNvSpPr>
            <a:spLocks noGrp="1"/>
          </p:cNvSpPr>
          <p:nvPr>
            <p:ph type="ftr" sz="quarter" idx="11"/>
          </p:nvPr>
        </p:nvSpPr>
        <p:spPr/>
        <p:txBody>
          <a:bodyPr/>
          <a:lstStyle/>
          <a:p>
            <a:endParaRPr lang="en-SI"/>
          </a:p>
        </p:txBody>
      </p:sp>
      <p:sp>
        <p:nvSpPr>
          <p:cNvPr id="7" name="Slide Number Placeholder 6">
            <a:extLst>
              <a:ext uri="{FF2B5EF4-FFF2-40B4-BE49-F238E27FC236}">
                <a16:creationId xmlns:a16="http://schemas.microsoft.com/office/drawing/2014/main" id="{4E35CEBF-7B01-614F-CC0C-841F9AB06223}"/>
              </a:ext>
            </a:extLst>
          </p:cNvPr>
          <p:cNvSpPr>
            <a:spLocks noGrp="1"/>
          </p:cNvSpPr>
          <p:nvPr>
            <p:ph type="sldNum" sz="quarter" idx="12"/>
          </p:nvPr>
        </p:nvSpPr>
        <p:spPr/>
        <p:txBody>
          <a:bodyPr/>
          <a:lstStyle/>
          <a:p>
            <a:fld id="{B2943BBD-5F53-FD49-AD83-737575DAE00B}" type="slidenum">
              <a:rPr lang="en-SI" smtClean="0"/>
              <a:t>‹#›</a:t>
            </a:fld>
            <a:endParaRPr lang="en-SI"/>
          </a:p>
        </p:txBody>
      </p:sp>
    </p:spTree>
    <p:extLst>
      <p:ext uri="{BB962C8B-B14F-4D97-AF65-F5344CB8AC3E}">
        <p14:creationId xmlns:p14="http://schemas.microsoft.com/office/powerpoint/2010/main" val="2448142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18AD07-312C-4D7E-B217-072482A289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I"/>
          </a:p>
        </p:txBody>
      </p:sp>
      <p:sp>
        <p:nvSpPr>
          <p:cNvPr id="3" name="Text Placeholder 2">
            <a:extLst>
              <a:ext uri="{FF2B5EF4-FFF2-40B4-BE49-F238E27FC236}">
                <a16:creationId xmlns:a16="http://schemas.microsoft.com/office/drawing/2014/main" id="{F9A1453A-6D48-0835-A045-F838226E7D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Date Placeholder 3">
            <a:extLst>
              <a:ext uri="{FF2B5EF4-FFF2-40B4-BE49-F238E27FC236}">
                <a16:creationId xmlns:a16="http://schemas.microsoft.com/office/drawing/2014/main" id="{FB257F43-447E-FB6D-3A6D-BBE0052A1D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31B5FF-8AAD-974C-A515-A09EF7DAA13A}" type="datetimeFigureOut">
              <a:rPr lang="en-SI" smtClean="0"/>
              <a:t>10/03/2022</a:t>
            </a:fld>
            <a:endParaRPr lang="en-SI"/>
          </a:p>
        </p:txBody>
      </p:sp>
      <p:sp>
        <p:nvSpPr>
          <p:cNvPr id="5" name="Footer Placeholder 4">
            <a:extLst>
              <a:ext uri="{FF2B5EF4-FFF2-40B4-BE49-F238E27FC236}">
                <a16:creationId xmlns:a16="http://schemas.microsoft.com/office/drawing/2014/main" id="{8FF21B9F-73EB-1252-AA51-E40E600C0E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I"/>
          </a:p>
        </p:txBody>
      </p:sp>
      <p:sp>
        <p:nvSpPr>
          <p:cNvPr id="6" name="Slide Number Placeholder 5">
            <a:extLst>
              <a:ext uri="{FF2B5EF4-FFF2-40B4-BE49-F238E27FC236}">
                <a16:creationId xmlns:a16="http://schemas.microsoft.com/office/drawing/2014/main" id="{194325AC-A6AC-93D7-EBF8-873EA7B69B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943BBD-5F53-FD49-AD83-737575DAE00B}" type="slidenum">
              <a:rPr lang="en-SI" smtClean="0"/>
              <a:t>‹#›</a:t>
            </a:fld>
            <a:endParaRPr lang="en-SI"/>
          </a:p>
        </p:txBody>
      </p:sp>
    </p:spTree>
    <p:extLst>
      <p:ext uri="{BB962C8B-B14F-4D97-AF65-F5344CB8AC3E}">
        <p14:creationId xmlns:p14="http://schemas.microsoft.com/office/powerpoint/2010/main" val="1633690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with low confidence">
            <a:extLst>
              <a:ext uri="{FF2B5EF4-FFF2-40B4-BE49-F238E27FC236}">
                <a16:creationId xmlns:a16="http://schemas.microsoft.com/office/drawing/2014/main" id="{A387890F-E3A0-33B7-8505-0FF094B3937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867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663A00-2EB5-E67F-5C99-2A3F62352892}"/>
              </a:ext>
            </a:extLst>
          </p:cNvPr>
          <p:cNvPicPr>
            <a:picLocks noChangeAspect="1"/>
          </p:cNvPicPr>
          <p:nvPr/>
        </p:nvPicPr>
        <p:blipFill>
          <a:blip r:embed="rId2"/>
          <a:srcRect/>
          <a:stretch/>
        </p:blipFill>
        <p:spPr>
          <a:xfrm>
            <a:off x="0" y="0"/>
            <a:ext cx="12307328" cy="6922872"/>
          </a:xfrm>
          <a:prstGeom prst="rect">
            <a:avLst/>
          </a:prstGeom>
        </p:spPr>
      </p:pic>
      <p:sp>
        <p:nvSpPr>
          <p:cNvPr id="6" name="Označba mesta vsebine 5">
            <a:extLst>
              <a:ext uri="{FF2B5EF4-FFF2-40B4-BE49-F238E27FC236}">
                <a16:creationId xmlns:a16="http://schemas.microsoft.com/office/drawing/2014/main" id="{4383611B-0A31-F0DA-BC4F-666283011471}"/>
              </a:ext>
            </a:extLst>
          </p:cNvPr>
          <p:cNvSpPr>
            <a:spLocks noGrp="1"/>
          </p:cNvSpPr>
          <p:nvPr>
            <p:ph idx="1"/>
          </p:nvPr>
        </p:nvSpPr>
        <p:spPr>
          <a:xfrm>
            <a:off x="3409025" y="1139931"/>
            <a:ext cx="6995604" cy="5296379"/>
          </a:xfrm>
        </p:spPr>
        <p:txBody>
          <a:bodyPr>
            <a:noAutofit/>
          </a:bodyPr>
          <a:lstStyle/>
          <a:p>
            <a:endParaRPr lang="sl-SI" sz="2400" dirty="0"/>
          </a:p>
          <a:p>
            <a:pPr marL="342900" indent="-342900">
              <a:buFont typeface="Arial" panose="020B0604020202020204" pitchFamily="34" charset="0"/>
              <a:buChar char="•"/>
            </a:pPr>
            <a:r>
              <a:rPr lang="sl-SI" sz="3000" dirty="0">
                <a:solidFill>
                  <a:srgbClr val="FF0000"/>
                </a:solidFill>
                <a:latin typeface="Arial" panose="020B0604020202020204" pitchFamily="34" charset="0"/>
                <a:cs typeface="Arial" panose="020B0604020202020204" pitchFamily="34" charset="0"/>
              </a:rPr>
              <a:t>Tradicija</a:t>
            </a:r>
          </a:p>
          <a:p>
            <a:pPr marL="342900" indent="-342900">
              <a:buFont typeface="Arial" panose="020B0604020202020204" pitchFamily="34" charset="0"/>
              <a:buChar char="•"/>
            </a:pPr>
            <a:r>
              <a:rPr lang="sl-SI" sz="3000" dirty="0">
                <a:solidFill>
                  <a:srgbClr val="FF0000"/>
                </a:solidFill>
                <a:latin typeface="Arial" panose="020B0604020202020204" pitchFamily="34" charset="0"/>
                <a:cs typeface="Arial" panose="020B0604020202020204" pitchFamily="34" charset="0"/>
              </a:rPr>
              <a:t>Povezanost</a:t>
            </a:r>
          </a:p>
          <a:p>
            <a:pPr marL="342900" indent="-342900">
              <a:buFont typeface="Arial" panose="020B0604020202020204" pitchFamily="34" charset="0"/>
              <a:buChar char="•"/>
            </a:pPr>
            <a:r>
              <a:rPr lang="sl-SI" sz="3000" dirty="0">
                <a:solidFill>
                  <a:srgbClr val="FF0000"/>
                </a:solidFill>
                <a:latin typeface="Arial" panose="020B0604020202020204" pitchFamily="34" charset="0"/>
                <a:cs typeface="Arial" panose="020B0604020202020204" pitchFamily="34" charset="0"/>
              </a:rPr>
              <a:t>Medsebojna odgovornost</a:t>
            </a:r>
          </a:p>
          <a:p>
            <a:pPr marL="342900" indent="-342900">
              <a:buFont typeface="Arial" panose="020B0604020202020204" pitchFamily="34" charset="0"/>
              <a:buChar char="•"/>
            </a:pPr>
            <a:r>
              <a:rPr lang="sl-SI" sz="3000" dirty="0">
                <a:solidFill>
                  <a:srgbClr val="FF0000"/>
                </a:solidFill>
                <a:latin typeface="Arial" panose="020B0604020202020204" pitchFamily="34" charset="0"/>
                <a:cs typeface="Arial" panose="020B0604020202020204" pitchFamily="34" charset="0"/>
              </a:rPr>
              <a:t>Široko polje družbenega delovanja</a:t>
            </a:r>
          </a:p>
          <a:p>
            <a:pPr marL="342900" indent="-342900">
              <a:buFont typeface="Arial" panose="020B0604020202020204" pitchFamily="34" charset="0"/>
              <a:buChar char="•"/>
            </a:pPr>
            <a:r>
              <a:rPr lang="sl-SI" sz="3000" dirty="0">
                <a:solidFill>
                  <a:srgbClr val="FF0000"/>
                </a:solidFill>
                <a:latin typeface="Arial" panose="020B0604020202020204" pitchFamily="34" charset="0"/>
                <a:cs typeface="Arial" panose="020B0604020202020204" pitchFamily="34" charset="0"/>
              </a:rPr>
              <a:t>Etika sindikalizma in sindikalistov</a:t>
            </a:r>
          </a:p>
          <a:p>
            <a:pPr marL="342900" indent="-342900">
              <a:buFont typeface="Arial" panose="020B0604020202020204" pitchFamily="34" charset="0"/>
              <a:buChar char="•"/>
            </a:pPr>
            <a:r>
              <a:rPr lang="sl-SI" sz="3000" dirty="0">
                <a:solidFill>
                  <a:srgbClr val="FF0000"/>
                </a:solidFill>
                <a:latin typeface="Arial" panose="020B0604020202020204" pitchFamily="34" charset="0"/>
                <a:cs typeface="Arial" panose="020B0604020202020204" pitchFamily="34" charset="0"/>
              </a:rPr>
              <a:t>Demokratičnost</a:t>
            </a:r>
          </a:p>
          <a:p>
            <a:pPr marL="342900" indent="-342900">
              <a:buFont typeface="Arial" panose="020B0604020202020204" pitchFamily="34" charset="0"/>
              <a:buChar char="•"/>
            </a:pPr>
            <a:r>
              <a:rPr lang="sl-SI" sz="3000" dirty="0">
                <a:solidFill>
                  <a:srgbClr val="FF0000"/>
                </a:solidFill>
                <a:latin typeface="Arial" panose="020B0604020202020204" pitchFamily="34" charset="0"/>
                <a:cs typeface="Arial" panose="020B0604020202020204" pitchFamily="34" charset="0"/>
              </a:rPr>
              <a:t>Odprtost navzven</a:t>
            </a:r>
          </a:p>
          <a:p>
            <a:pPr marL="342900" indent="-342900">
              <a:buFont typeface="Arial" panose="020B0604020202020204" pitchFamily="34" charset="0"/>
              <a:buChar char="•"/>
            </a:pPr>
            <a:r>
              <a:rPr lang="sl-SI" sz="3000" dirty="0">
                <a:solidFill>
                  <a:srgbClr val="FF0000"/>
                </a:solidFill>
                <a:latin typeface="Arial" panose="020B0604020202020204" pitchFamily="34" charset="0"/>
                <a:cs typeface="Arial" panose="020B0604020202020204" pitchFamily="34" charset="0"/>
              </a:rPr>
              <a:t>SOLIDARNOST</a:t>
            </a:r>
          </a:p>
          <a:p>
            <a:endParaRPr lang="sl-SI" sz="2400" dirty="0"/>
          </a:p>
        </p:txBody>
      </p:sp>
    </p:spTree>
    <p:extLst>
      <p:ext uri="{BB962C8B-B14F-4D97-AF65-F5344CB8AC3E}">
        <p14:creationId xmlns:p14="http://schemas.microsoft.com/office/powerpoint/2010/main" val="898637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C2209-6185-1D6D-7091-2241DBFA59C4}"/>
              </a:ext>
            </a:extLst>
          </p:cNvPr>
          <p:cNvSpPr>
            <a:spLocks noGrp="1"/>
          </p:cNvSpPr>
          <p:nvPr>
            <p:ph type="title"/>
          </p:nvPr>
        </p:nvSpPr>
        <p:spPr/>
        <p:txBody>
          <a:bodyPr/>
          <a:lstStyle/>
          <a:p>
            <a:endParaRPr lang="en-SI"/>
          </a:p>
        </p:txBody>
      </p:sp>
      <p:sp>
        <p:nvSpPr>
          <p:cNvPr id="3" name="Content Placeholder 2">
            <a:extLst>
              <a:ext uri="{FF2B5EF4-FFF2-40B4-BE49-F238E27FC236}">
                <a16:creationId xmlns:a16="http://schemas.microsoft.com/office/drawing/2014/main" id="{9AD8C0CD-31D2-CAE0-ABC6-29374CE732C7}"/>
              </a:ext>
            </a:extLst>
          </p:cNvPr>
          <p:cNvSpPr>
            <a:spLocks noGrp="1"/>
          </p:cNvSpPr>
          <p:nvPr>
            <p:ph idx="1"/>
          </p:nvPr>
        </p:nvSpPr>
        <p:spPr/>
        <p:txBody>
          <a:bodyPr/>
          <a:lstStyle/>
          <a:p>
            <a:endParaRPr lang="en-SI"/>
          </a:p>
        </p:txBody>
      </p:sp>
      <p:pic>
        <p:nvPicPr>
          <p:cNvPr id="4" name="Picture 3">
            <a:extLst>
              <a:ext uri="{FF2B5EF4-FFF2-40B4-BE49-F238E27FC236}">
                <a16:creationId xmlns:a16="http://schemas.microsoft.com/office/drawing/2014/main" id="{C2BDF66C-7565-E0D9-CB8C-549B048CEB6A}"/>
              </a:ext>
            </a:extLst>
          </p:cNvPr>
          <p:cNvPicPr>
            <a:picLocks noChangeAspect="1"/>
          </p:cNvPicPr>
          <p:nvPr/>
        </p:nvPicPr>
        <p:blipFill>
          <a:blip r:embed="rId2"/>
          <a:srcRect/>
          <a:stretch/>
        </p:blipFill>
        <p:spPr>
          <a:xfrm>
            <a:off x="0" y="0"/>
            <a:ext cx="12307328" cy="6922872"/>
          </a:xfrm>
          <a:prstGeom prst="rect">
            <a:avLst/>
          </a:prstGeom>
        </p:spPr>
      </p:pic>
    </p:spTree>
    <p:extLst>
      <p:ext uri="{BB962C8B-B14F-4D97-AF65-F5344CB8AC3E}">
        <p14:creationId xmlns:p14="http://schemas.microsoft.com/office/powerpoint/2010/main" val="1729816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663A00-2EB5-E67F-5C99-2A3F62352892}"/>
              </a:ext>
            </a:extLst>
          </p:cNvPr>
          <p:cNvPicPr>
            <a:picLocks noChangeAspect="1"/>
          </p:cNvPicPr>
          <p:nvPr/>
        </p:nvPicPr>
        <p:blipFill>
          <a:blip r:embed="rId2"/>
          <a:srcRect/>
          <a:stretch/>
        </p:blipFill>
        <p:spPr>
          <a:xfrm>
            <a:off x="0" y="0"/>
            <a:ext cx="12307329" cy="6922872"/>
          </a:xfrm>
          <a:prstGeom prst="rect">
            <a:avLst/>
          </a:prstGeom>
        </p:spPr>
      </p:pic>
      <p:sp>
        <p:nvSpPr>
          <p:cNvPr id="2" name="Title 1">
            <a:extLst>
              <a:ext uri="{FF2B5EF4-FFF2-40B4-BE49-F238E27FC236}">
                <a16:creationId xmlns:a16="http://schemas.microsoft.com/office/drawing/2014/main" id="{CA7B62E9-ED32-834B-C1CD-05DCD46A0380}"/>
              </a:ext>
            </a:extLst>
          </p:cNvPr>
          <p:cNvSpPr>
            <a:spLocks noGrp="1"/>
          </p:cNvSpPr>
          <p:nvPr>
            <p:ph type="ctrTitle"/>
          </p:nvPr>
        </p:nvSpPr>
        <p:spPr>
          <a:xfrm>
            <a:off x="532659" y="3429000"/>
            <a:ext cx="11230253" cy="1739899"/>
          </a:xfrm>
        </p:spPr>
        <p:txBody>
          <a:bodyPr>
            <a:normAutofit/>
          </a:bodyPr>
          <a:lstStyle/>
          <a:p>
            <a:pPr>
              <a:lnSpc>
                <a:spcPct val="150000"/>
              </a:lnSpc>
            </a:pPr>
            <a:r>
              <a:rPr lang="sl-SI" sz="3600" b="1" dirty="0">
                <a:solidFill>
                  <a:srgbClr val="C00000"/>
                </a:solidFill>
                <a:latin typeface="Arial" panose="020B0604020202020204" pitchFamily="34" charset="0"/>
                <a:cs typeface="Arial" panose="020B0604020202020204" pitchFamily="34" charset="0"/>
              </a:rPr>
              <a:t>STATUT</a:t>
            </a:r>
            <a:br>
              <a:rPr lang="sl-SI" sz="3600" b="1" dirty="0">
                <a:solidFill>
                  <a:srgbClr val="C00000"/>
                </a:solidFill>
                <a:latin typeface="Arial" panose="020B0604020202020204" pitchFamily="34" charset="0"/>
                <a:cs typeface="Arial" panose="020B0604020202020204" pitchFamily="34" charset="0"/>
              </a:rPr>
            </a:br>
            <a:r>
              <a:rPr lang="sl-SI" sz="3600" b="1" dirty="0">
                <a:solidFill>
                  <a:srgbClr val="C00000"/>
                </a:solidFill>
                <a:latin typeface="Arial" panose="020B0604020202020204" pitchFamily="34" charset="0"/>
                <a:cs typeface="Arial" panose="020B0604020202020204" pitchFamily="34" charset="0"/>
              </a:rPr>
              <a:t>ZVEZE SVOBODNIH SINDIKATOV SLOVENIJE</a:t>
            </a:r>
            <a:endParaRPr lang="en-SI" sz="3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7356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663A00-2EB5-E67F-5C99-2A3F62352892}"/>
              </a:ext>
            </a:extLst>
          </p:cNvPr>
          <p:cNvPicPr>
            <a:picLocks noChangeAspect="1"/>
          </p:cNvPicPr>
          <p:nvPr/>
        </p:nvPicPr>
        <p:blipFill>
          <a:blip r:embed="rId3"/>
          <a:srcRect/>
          <a:stretch/>
        </p:blipFill>
        <p:spPr>
          <a:xfrm>
            <a:off x="0" y="0"/>
            <a:ext cx="12307329" cy="6922872"/>
          </a:xfrm>
          <a:prstGeom prst="rect">
            <a:avLst/>
          </a:prstGeom>
        </p:spPr>
      </p:pic>
      <p:sp>
        <p:nvSpPr>
          <p:cNvPr id="4" name="Naslov 3">
            <a:extLst>
              <a:ext uri="{FF2B5EF4-FFF2-40B4-BE49-F238E27FC236}">
                <a16:creationId xmlns:a16="http://schemas.microsoft.com/office/drawing/2014/main" id="{0C653F1C-9768-2E44-F03F-30F02FD8FBBB}"/>
              </a:ext>
            </a:extLst>
          </p:cNvPr>
          <p:cNvSpPr>
            <a:spLocks noGrp="1"/>
          </p:cNvSpPr>
          <p:nvPr>
            <p:ph type="title"/>
          </p:nvPr>
        </p:nvSpPr>
        <p:spPr>
          <a:xfrm>
            <a:off x="2333718" y="2077426"/>
            <a:ext cx="8496300" cy="750888"/>
          </a:xfrm>
        </p:spPr>
        <p:txBody>
          <a:bodyPr>
            <a:normAutofit/>
          </a:bodyPr>
          <a:lstStyle/>
          <a:p>
            <a:r>
              <a:rPr lang="sl-SI" sz="2800" b="1" dirty="0">
                <a:solidFill>
                  <a:srgbClr val="C00000"/>
                </a:solidFill>
                <a:latin typeface="Arial" panose="020B0604020202020204" pitchFamily="34" charset="0"/>
                <a:cs typeface="Arial" panose="020B0604020202020204" pitchFamily="34" charset="0"/>
              </a:rPr>
              <a:t>TRADICIJA</a:t>
            </a:r>
            <a:endParaRPr lang="en-GB" sz="2800" b="1" dirty="0">
              <a:solidFill>
                <a:srgbClr val="C00000"/>
              </a:solidFill>
              <a:latin typeface="Arial" panose="020B0604020202020204" pitchFamily="34" charset="0"/>
              <a:cs typeface="Arial" panose="020B0604020202020204" pitchFamily="34" charset="0"/>
            </a:endParaRPr>
          </a:p>
        </p:txBody>
      </p:sp>
      <p:pic>
        <p:nvPicPr>
          <p:cNvPr id="10" name="Slika 9">
            <a:extLst>
              <a:ext uri="{FF2B5EF4-FFF2-40B4-BE49-F238E27FC236}">
                <a16:creationId xmlns:a16="http://schemas.microsoft.com/office/drawing/2014/main" id="{2E4CA2E8-C580-4D56-B13A-8020E2EEA52F}"/>
              </a:ext>
            </a:extLst>
          </p:cNvPr>
          <p:cNvPicPr>
            <a:picLocks noChangeAspect="1"/>
          </p:cNvPicPr>
          <p:nvPr/>
        </p:nvPicPr>
        <p:blipFill>
          <a:blip r:embed="rId4"/>
          <a:stretch>
            <a:fillRect/>
          </a:stretch>
        </p:blipFill>
        <p:spPr>
          <a:xfrm>
            <a:off x="4575175" y="967149"/>
            <a:ext cx="7732154" cy="5587188"/>
          </a:xfrm>
          <a:prstGeom prst="rect">
            <a:avLst/>
          </a:prstGeom>
        </p:spPr>
      </p:pic>
    </p:spTree>
    <p:extLst>
      <p:ext uri="{BB962C8B-B14F-4D97-AF65-F5344CB8AC3E}">
        <p14:creationId xmlns:p14="http://schemas.microsoft.com/office/powerpoint/2010/main" val="743696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663A00-2EB5-E67F-5C99-2A3F62352892}"/>
              </a:ext>
            </a:extLst>
          </p:cNvPr>
          <p:cNvPicPr>
            <a:picLocks noChangeAspect="1"/>
          </p:cNvPicPr>
          <p:nvPr/>
        </p:nvPicPr>
        <p:blipFill>
          <a:blip r:embed="rId2"/>
          <a:srcRect/>
          <a:stretch/>
        </p:blipFill>
        <p:spPr>
          <a:xfrm>
            <a:off x="0" y="0"/>
            <a:ext cx="12307328" cy="6922872"/>
          </a:xfrm>
          <a:prstGeom prst="rect">
            <a:avLst/>
          </a:prstGeom>
        </p:spPr>
      </p:pic>
      <p:sp>
        <p:nvSpPr>
          <p:cNvPr id="6" name="Označba mesta vsebine 5">
            <a:extLst>
              <a:ext uri="{FF2B5EF4-FFF2-40B4-BE49-F238E27FC236}">
                <a16:creationId xmlns:a16="http://schemas.microsoft.com/office/drawing/2014/main" id="{4383611B-0A31-F0DA-BC4F-666283011471}"/>
              </a:ext>
            </a:extLst>
          </p:cNvPr>
          <p:cNvSpPr>
            <a:spLocks noGrp="1"/>
          </p:cNvSpPr>
          <p:nvPr>
            <p:ph idx="1"/>
          </p:nvPr>
        </p:nvSpPr>
        <p:spPr>
          <a:xfrm>
            <a:off x="254001" y="1202075"/>
            <a:ext cx="9280616" cy="5296379"/>
          </a:xfrm>
        </p:spPr>
        <p:txBody>
          <a:bodyPr>
            <a:noAutofit/>
          </a:bodyPr>
          <a:lstStyle/>
          <a:p>
            <a:pPr marL="0" indent="0" algn="just">
              <a:buNone/>
            </a:pPr>
            <a:r>
              <a:rPr lang="sl-SI" sz="2000" dirty="0"/>
              <a:t>1. člen</a:t>
            </a:r>
          </a:p>
          <a:p>
            <a:pPr marL="0" indent="0" algn="just">
              <a:buNone/>
            </a:pPr>
            <a:r>
              <a:rPr lang="sl-SI" sz="2000" dirty="0"/>
              <a:t>Zveza svobodnih sindikatov Slovenije (v nadaljevanju: Zveza) je zveza vanjo združenih sindikatov dejavnosti in drugih sindikalnih organizacij, ki so organizirane za območje države Slovenije (v nadaljevanju: sindikati). </a:t>
            </a:r>
          </a:p>
          <a:p>
            <a:pPr marL="0" indent="0" algn="just">
              <a:buNone/>
            </a:pPr>
            <a:r>
              <a:rPr lang="sl-SI" sz="2000" dirty="0"/>
              <a:t>Zveza je bila ustanovljena na svojem 1. kongresu, 7. 4. 1990.</a:t>
            </a:r>
          </a:p>
          <a:p>
            <a:pPr marL="0" indent="0" algn="just">
              <a:buNone/>
            </a:pPr>
            <a:r>
              <a:rPr lang="sl-SI" sz="2000" dirty="0"/>
              <a:t>Zveza ima svoj sedež v Ljubljani. </a:t>
            </a:r>
          </a:p>
          <a:p>
            <a:pPr marL="0" indent="0" algn="just">
              <a:buNone/>
            </a:pPr>
            <a:endParaRPr lang="sl-SI" sz="2000" dirty="0"/>
          </a:p>
          <a:p>
            <a:pPr marL="0" indent="0" algn="just">
              <a:buNone/>
            </a:pPr>
            <a:r>
              <a:rPr lang="sl-SI" sz="2000" dirty="0"/>
              <a:t>2. člen</a:t>
            </a:r>
          </a:p>
          <a:p>
            <a:pPr marL="0" indent="0" algn="just">
              <a:buNone/>
            </a:pPr>
            <a:r>
              <a:rPr lang="sl-SI" sz="2000" dirty="0"/>
              <a:t>Zveza združuje sindikate v celovito in učinkovito organizacijo ter zastopa njihove skupne interese. Sindikati so lahko oblikovani kot pravne osebe ali kot del drugega sindikata ali Zveze.</a:t>
            </a:r>
          </a:p>
          <a:p>
            <a:pPr marL="0" indent="0" algn="just">
              <a:buNone/>
            </a:pPr>
            <a:r>
              <a:rPr lang="sl-SI" sz="2000" dirty="0"/>
              <a:t>V Zvezo združeni sindikati soustvarjajo in oblikujejo enotno sindikalno delovanje Zveze.</a:t>
            </a:r>
          </a:p>
          <a:p>
            <a:pPr marL="0" indent="0" algn="just">
              <a:buNone/>
            </a:pPr>
            <a:r>
              <a:rPr lang="sl-SI" sz="2000" dirty="0"/>
              <a:t>V Zvezo združeni sindikati se povezujejo v koordinacije po sektorju, ki ga pokrivajo (javni, storitveni, industrijski).</a:t>
            </a:r>
          </a:p>
          <a:p>
            <a:pPr marL="0" indent="0" algn="just">
              <a:buNone/>
            </a:pPr>
            <a:endParaRPr lang="sl-SI" sz="2000" dirty="0"/>
          </a:p>
        </p:txBody>
      </p:sp>
      <p:sp>
        <p:nvSpPr>
          <p:cNvPr id="10" name="PoljeZBesedilom 9">
            <a:extLst>
              <a:ext uri="{FF2B5EF4-FFF2-40B4-BE49-F238E27FC236}">
                <a16:creationId xmlns:a16="http://schemas.microsoft.com/office/drawing/2014/main" id="{CF8C0C69-4E9D-4D60-871A-B714925CFC32}"/>
              </a:ext>
            </a:extLst>
          </p:cNvPr>
          <p:cNvSpPr txBox="1"/>
          <p:nvPr/>
        </p:nvSpPr>
        <p:spPr>
          <a:xfrm>
            <a:off x="9886272" y="3184437"/>
            <a:ext cx="3036163" cy="553998"/>
          </a:xfrm>
          <a:prstGeom prst="rect">
            <a:avLst/>
          </a:prstGeom>
          <a:noFill/>
        </p:spPr>
        <p:txBody>
          <a:bodyPr wrap="square" rtlCol="0">
            <a:spAutoFit/>
          </a:bodyPr>
          <a:lstStyle/>
          <a:p>
            <a:r>
              <a:rPr lang="sl-SI" sz="3000" dirty="0">
                <a:solidFill>
                  <a:srgbClr val="FF0000"/>
                </a:solidFill>
                <a:latin typeface="Arial" panose="020B0604020202020204" pitchFamily="34" charset="0"/>
                <a:cs typeface="Arial" panose="020B0604020202020204" pitchFamily="34" charset="0"/>
              </a:rPr>
              <a:t>povezanost</a:t>
            </a:r>
          </a:p>
        </p:txBody>
      </p:sp>
    </p:spTree>
    <p:extLst>
      <p:ext uri="{BB962C8B-B14F-4D97-AF65-F5344CB8AC3E}">
        <p14:creationId xmlns:p14="http://schemas.microsoft.com/office/powerpoint/2010/main" val="1406153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663A00-2EB5-E67F-5C99-2A3F62352892}"/>
              </a:ext>
            </a:extLst>
          </p:cNvPr>
          <p:cNvPicPr>
            <a:picLocks noChangeAspect="1"/>
          </p:cNvPicPr>
          <p:nvPr/>
        </p:nvPicPr>
        <p:blipFill>
          <a:blip r:embed="rId2"/>
          <a:srcRect/>
          <a:stretch/>
        </p:blipFill>
        <p:spPr>
          <a:xfrm>
            <a:off x="0" y="0"/>
            <a:ext cx="12307328" cy="6922872"/>
          </a:xfrm>
          <a:prstGeom prst="rect">
            <a:avLst/>
          </a:prstGeom>
        </p:spPr>
      </p:pic>
      <p:sp>
        <p:nvSpPr>
          <p:cNvPr id="6" name="Označba mesta vsebine 5">
            <a:extLst>
              <a:ext uri="{FF2B5EF4-FFF2-40B4-BE49-F238E27FC236}">
                <a16:creationId xmlns:a16="http://schemas.microsoft.com/office/drawing/2014/main" id="{4383611B-0A31-F0DA-BC4F-666283011471}"/>
              </a:ext>
            </a:extLst>
          </p:cNvPr>
          <p:cNvSpPr>
            <a:spLocks noGrp="1"/>
          </p:cNvSpPr>
          <p:nvPr>
            <p:ph idx="1"/>
          </p:nvPr>
        </p:nvSpPr>
        <p:spPr>
          <a:xfrm>
            <a:off x="254001" y="1202075"/>
            <a:ext cx="9280616" cy="5296379"/>
          </a:xfrm>
        </p:spPr>
        <p:txBody>
          <a:bodyPr>
            <a:noAutofit/>
          </a:bodyPr>
          <a:lstStyle/>
          <a:p>
            <a:pPr marL="0" indent="0">
              <a:spcBef>
                <a:spcPts val="0"/>
              </a:spcBef>
              <a:buNone/>
            </a:pPr>
            <a:r>
              <a:rPr lang="sl-SI" sz="1800" dirty="0"/>
              <a:t>13. člen</a:t>
            </a:r>
          </a:p>
          <a:p>
            <a:pPr marL="0" indent="0">
              <a:spcBef>
                <a:spcPts val="0"/>
              </a:spcBef>
              <a:buNone/>
            </a:pPr>
            <a:endParaRPr lang="sl-SI" sz="1800" dirty="0"/>
          </a:p>
          <a:p>
            <a:pPr marL="0" indent="0">
              <a:spcBef>
                <a:spcPts val="0"/>
              </a:spcBef>
              <a:buNone/>
            </a:pPr>
            <a:r>
              <a:rPr lang="sl-SI" sz="1800" dirty="0"/>
              <a:t>Sindikati, ki ne spoštujejo statuta, programa, finančnega pravilnika in odločitev organov Zveze, so lahko izključeni iz Zveze. Enako velja tudi za sindikat, ki ne spoštuje odločitve arbitraže. Pred pričetkom postopka izključitve se stranke trudijo doseči spoštovanje predpisov s pozivanjem in komunikacijo.</a:t>
            </a:r>
          </a:p>
          <a:p>
            <a:pPr marL="0" indent="0">
              <a:spcBef>
                <a:spcPts val="0"/>
              </a:spcBef>
              <a:buNone/>
            </a:pPr>
            <a:endParaRPr lang="sl-SI" sz="1800" dirty="0"/>
          </a:p>
          <a:p>
            <a:pPr marL="0" indent="0">
              <a:spcBef>
                <a:spcPts val="0"/>
              </a:spcBef>
              <a:buNone/>
            </a:pPr>
            <a:r>
              <a:rPr lang="sl-SI" sz="1800" dirty="0"/>
              <a:t>Predlog za izključitev lahko poda vsak član Zveze. O izključitvi sindikata iz Zveze odloča statutarna komisija Zveze z večino glasov vseh članov. Na sejo statutarne komisije, ki razpravlja in/ali odloča o izključitvi sindikata iz Zveze, se vabi člane glavnega organa tega sindikata.</a:t>
            </a:r>
          </a:p>
          <a:p>
            <a:pPr marL="0" indent="0">
              <a:spcBef>
                <a:spcPts val="0"/>
              </a:spcBef>
              <a:buNone/>
            </a:pPr>
            <a:endParaRPr lang="sl-SI" sz="1800" dirty="0"/>
          </a:p>
          <a:p>
            <a:pPr marL="0" indent="0">
              <a:spcBef>
                <a:spcPts val="0"/>
              </a:spcBef>
              <a:buNone/>
            </a:pPr>
            <a:r>
              <a:rPr lang="sl-SI" sz="1800" dirty="0"/>
              <a:t>Zoper sklep glede izključitve lahko vsaka stranka vloži obrazloženo pisno pritožbo v roku 30 delovnih dni od sprejetja sklepa o izključitvi.</a:t>
            </a:r>
          </a:p>
          <a:p>
            <a:pPr marL="0" indent="0">
              <a:spcBef>
                <a:spcPts val="0"/>
              </a:spcBef>
              <a:buNone/>
            </a:pPr>
            <a:endParaRPr lang="sl-SI" sz="1800" dirty="0"/>
          </a:p>
          <a:p>
            <a:pPr marL="0" indent="0">
              <a:spcBef>
                <a:spcPts val="0"/>
              </a:spcBef>
              <a:buNone/>
            </a:pPr>
            <a:r>
              <a:rPr lang="sl-SI" sz="1800" dirty="0"/>
              <a:t>O pritožbi odloča predsedstvo Zveze. Do dneva odločitve predsedstva sindikatu, ki je s sklepom predsedstva izključen, mirujejo pravice. Odločitev predsedstva je dokončna.</a:t>
            </a:r>
          </a:p>
          <a:p>
            <a:pPr marL="0" indent="0">
              <a:spcBef>
                <a:spcPts val="0"/>
              </a:spcBef>
              <a:buNone/>
            </a:pPr>
            <a:endParaRPr lang="sl-SI" sz="1800" dirty="0"/>
          </a:p>
          <a:p>
            <a:pPr marL="0" indent="0">
              <a:spcBef>
                <a:spcPts val="0"/>
              </a:spcBef>
              <a:buNone/>
            </a:pPr>
            <a:r>
              <a:rPr lang="sl-SI" sz="1800" dirty="0"/>
              <a:t>Statutarna komisija in predsedstvo Zveze se lahko v primeru izkazane kršitve odločita za drugo sankcijo: opomin, denarna kazen, odvzem glasovalnih pravic za določeno obdobje. Sankcije  so natančneje opredeljene s splošnim pravnim aktom, ki ga sprejme predsedstvo Zveze. Za postopek se smiselno uporabljajo pravila o izključitvi. </a:t>
            </a:r>
          </a:p>
        </p:txBody>
      </p:sp>
      <p:sp>
        <p:nvSpPr>
          <p:cNvPr id="10" name="PoljeZBesedilom 9">
            <a:extLst>
              <a:ext uri="{FF2B5EF4-FFF2-40B4-BE49-F238E27FC236}">
                <a16:creationId xmlns:a16="http://schemas.microsoft.com/office/drawing/2014/main" id="{CF8C0C69-4E9D-4D60-871A-B714925CFC32}"/>
              </a:ext>
            </a:extLst>
          </p:cNvPr>
          <p:cNvSpPr txBox="1"/>
          <p:nvPr/>
        </p:nvSpPr>
        <p:spPr>
          <a:xfrm>
            <a:off x="9886272" y="3184437"/>
            <a:ext cx="3036163" cy="892552"/>
          </a:xfrm>
          <a:prstGeom prst="rect">
            <a:avLst/>
          </a:prstGeom>
          <a:noFill/>
        </p:spPr>
        <p:txBody>
          <a:bodyPr wrap="square" rtlCol="0">
            <a:spAutoFit/>
          </a:bodyPr>
          <a:lstStyle/>
          <a:p>
            <a:r>
              <a:rPr lang="sl-SI" sz="2600" dirty="0">
                <a:solidFill>
                  <a:srgbClr val="FF0000"/>
                </a:solidFill>
                <a:latin typeface="Arial" panose="020B0604020202020204" pitchFamily="34" charset="0"/>
                <a:cs typeface="Arial" panose="020B0604020202020204" pitchFamily="34" charset="0"/>
              </a:rPr>
              <a:t>medsebojna </a:t>
            </a:r>
          </a:p>
          <a:p>
            <a:r>
              <a:rPr lang="sl-SI" sz="2600" dirty="0">
                <a:solidFill>
                  <a:srgbClr val="FF0000"/>
                </a:solidFill>
                <a:latin typeface="Arial" panose="020B0604020202020204" pitchFamily="34" charset="0"/>
                <a:cs typeface="Arial" panose="020B0604020202020204" pitchFamily="34" charset="0"/>
              </a:rPr>
              <a:t>odgovornost</a:t>
            </a:r>
          </a:p>
        </p:txBody>
      </p:sp>
    </p:spTree>
    <p:extLst>
      <p:ext uri="{BB962C8B-B14F-4D97-AF65-F5344CB8AC3E}">
        <p14:creationId xmlns:p14="http://schemas.microsoft.com/office/powerpoint/2010/main" val="3622275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663A00-2EB5-E67F-5C99-2A3F62352892}"/>
              </a:ext>
            </a:extLst>
          </p:cNvPr>
          <p:cNvPicPr>
            <a:picLocks noChangeAspect="1"/>
          </p:cNvPicPr>
          <p:nvPr/>
        </p:nvPicPr>
        <p:blipFill>
          <a:blip r:embed="rId2"/>
          <a:srcRect/>
          <a:stretch/>
        </p:blipFill>
        <p:spPr>
          <a:xfrm>
            <a:off x="0" y="0"/>
            <a:ext cx="12307328" cy="6922872"/>
          </a:xfrm>
          <a:prstGeom prst="rect">
            <a:avLst/>
          </a:prstGeom>
        </p:spPr>
      </p:pic>
      <p:sp>
        <p:nvSpPr>
          <p:cNvPr id="6" name="Označba mesta vsebine 5">
            <a:extLst>
              <a:ext uri="{FF2B5EF4-FFF2-40B4-BE49-F238E27FC236}">
                <a16:creationId xmlns:a16="http://schemas.microsoft.com/office/drawing/2014/main" id="{4383611B-0A31-F0DA-BC4F-666283011471}"/>
              </a:ext>
            </a:extLst>
          </p:cNvPr>
          <p:cNvSpPr>
            <a:spLocks noGrp="1"/>
          </p:cNvSpPr>
          <p:nvPr>
            <p:ph idx="1"/>
          </p:nvPr>
        </p:nvSpPr>
        <p:spPr>
          <a:xfrm>
            <a:off x="254001" y="1202075"/>
            <a:ext cx="9280616" cy="5296379"/>
          </a:xfrm>
        </p:spPr>
        <p:txBody>
          <a:bodyPr>
            <a:noAutofit/>
          </a:bodyPr>
          <a:lstStyle/>
          <a:p>
            <a:pPr marL="0" indent="0">
              <a:lnSpc>
                <a:spcPct val="100000"/>
              </a:lnSpc>
              <a:spcBef>
                <a:spcPts val="0"/>
              </a:spcBef>
              <a:buNone/>
            </a:pPr>
            <a:r>
              <a:rPr lang="sl-SI" sz="1800" dirty="0"/>
              <a:t>22. A člen</a:t>
            </a:r>
          </a:p>
          <a:p>
            <a:pPr marL="0" indent="0">
              <a:lnSpc>
                <a:spcPct val="100000"/>
              </a:lnSpc>
              <a:spcBef>
                <a:spcPts val="0"/>
              </a:spcBef>
              <a:buNone/>
            </a:pPr>
            <a:endParaRPr lang="sl-SI" sz="1800" dirty="0"/>
          </a:p>
          <a:p>
            <a:pPr marL="0" indent="0">
              <a:lnSpc>
                <a:spcPct val="100000"/>
              </a:lnSpc>
              <a:spcBef>
                <a:spcPts val="0"/>
              </a:spcBef>
              <a:buNone/>
            </a:pPr>
            <a:r>
              <a:rPr lang="sl-SI" sz="1800" dirty="0"/>
              <a:t>Zveza lahko poleg dejavnosti sindikatov (</a:t>
            </a:r>
            <a:r>
              <a:rPr lang="sl-SI" sz="1800" dirty="0" err="1"/>
              <a:t>skd</a:t>
            </a:r>
            <a:r>
              <a:rPr lang="sl-SI" sz="1800" dirty="0"/>
              <a:t> 94.200)  izvaja tudi naslednje pridobitne in nepridobitne dejavnosti: </a:t>
            </a:r>
          </a:p>
          <a:p>
            <a:pPr marL="0" indent="0">
              <a:lnSpc>
                <a:spcPct val="100000"/>
              </a:lnSpc>
              <a:spcBef>
                <a:spcPts val="0"/>
              </a:spcBef>
              <a:buNone/>
            </a:pPr>
            <a:endParaRPr lang="sl-SI" sz="1800" dirty="0"/>
          </a:p>
          <a:p>
            <a:pPr marL="0" indent="0">
              <a:lnSpc>
                <a:spcPct val="100000"/>
              </a:lnSpc>
              <a:spcBef>
                <a:spcPts val="0"/>
              </a:spcBef>
              <a:buNone/>
            </a:pPr>
            <a:r>
              <a:rPr lang="sl-SI" sz="1800" dirty="0"/>
              <a:t>P85.590 	Drugje nerazvrščeno izobraževanje, izpopolnjevanje in usposabljanje</a:t>
            </a:r>
          </a:p>
          <a:p>
            <a:pPr marL="0" indent="0">
              <a:lnSpc>
                <a:spcPct val="100000"/>
              </a:lnSpc>
              <a:spcBef>
                <a:spcPts val="0"/>
              </a:spcBef>
              <a:buNone/>
            </a:pPr>
            <a:r>
              <a:rPr lang="sl-SI" sz="1800" dirty="0"/>
              <a:t>P85.600 	Pomožne dejavnosti za izobraževanje</a:t>
            </a:r>
          </a:p>
          <a:p>
            <a:pPr marL="0" indent="0">
              <a:lnSpc>
                <a:spcPct val="100000"/>
              </a:lnSpc>
              <a:spcBef>
                <a:spcPts val="0"/>
              </a:spcBef>
              <a:buNone/>
            </a:pPr>
            <a:r>
              <a:rPr lang="sl-SI" sz="1800" dirty="0"/>
              <a:t>J62.090 	Druge z informacijsko tehnologijo in računalniškimi storitvami povezane dejavnosti</a:t>
            </a:r>
          </a:p>
          <a:p>
            <a:pPr marL="0" indent="0">
              <a:lnSpc>
                <a:spcPct val="100000"/>
              </a:lnSpc>
              <a:spcBef>
                <a:spcPts val="0"/>
              </a:spcBef>
              <a:buNone/>
            </a:pPr>
            <a:r>
              <a:rPr lang="sl-SI" sz="1800" dirty="0"/>
              <a:t>J58.1	Izdajanje knjig, periodike in drugo založništvo</a:t>
            </a:r>
          </a:p>
          <a:p>
            <a:pPr marL="0" indent="0">
              <a:lnSpc>
                <a:spcPct val="100000"/>
              </a:lnSpc>
              <a:spcBef>
                <a:spcPts val="0"/>
              </a:spcBef>
              <a:buNone/>
            </a:pPr>
            <a:r>
              <a:rPr lang="sl-SI" sz="1800" dirty="0"/>
              <a:t>I55.20	Dejavnost počitniških domov in podobnih nastanitvenih obratov za</a:t>
            </a:r>
          </a:p>
          <a:p>
            <a:pPr marL="0" indent="0">
              <a:lnSpc>
                <a:spcPct val="100000"/>
              </a:lnSpc>
              <a:spcBef>
                <a:spcPts val="0"/>
              </a:spcBef>
              <a:buNone/>
            </a:pPr>
            <a:r>
              <a:rPr lang="sl-SI" sz="1800" dirty="0"/>
              <a:t>	kratkotrajno bivanje</a:t>
            </a:r>
          </a:p>
          <a:p>
            <a:pPr marL="0" indent="0">
              <a:lnSpc>
                <a:spcPct val="100000"/>
              </a:lnSpc>
              <a:spcBef>
                <a:spcPts val="0"/>
              </a:spcBef>
              <a:buNone/>
            </a:pPr>
            <a:r>
              <a:rPr lang="sl-SI" sz="1800" dirty="0"/>
              <a:t>L68.200	Oddajanje in obratovanje lastnih ali najetih nepremičnin</a:t>
            </a:r>
          </a:p>
          <a:p>
            <a:pPr marL="0" indent="0">
              <a:lnSpc>
                <a:spcPct val="100000"/>
              </a:lnSpc>
              <a:spcBef>
                <a:spcPts val="0"/>
              </a:spcBef>
              <a:buNone/>
            </a:pPr>
            <a:r>
              <a:rPr lang="sl-SI" sz="1800" dirty="0"/>
              <a:t>M72.200	Raziskovalna in razvojna dejavnost na področju družboslovja in humanistike</a:t>
            </a:r>
          </a:p>
          <a:p>
            <a:pPr marL="0" indent="0">
              <a:lnSpc>
                <a:spcPct val="100000"/>
              </a:lnSpc>
              <a:spcBef>
                <a:spcPts val="0"/>
              </a:spcBef>
              <a:buNone/>
            </a:pPr>
            <a:endParaRPr lang="sl-SI" sz="1800" dirty="0"/>
          </a:p>
          <a:p>
            <a:pPr marL="0" indent="0">
              <a:lnSpc>
                <a:spcPct val="100000"/>
              </a:lnSpc>
              <a:spcBef>
                <a:spcPts val="0"/>
              </a:spcBef>
              <a:buNone/>
            </a:pPr>
            <a:r>
              <a:rPr lang="sl-SI" sz="1800" dirty="0"/>
              <a:t>Za izvajanje dejavnosti iz prejšnjega odstavka, pa tudi drugih, lahko zveza ustanavlja ali pristopa v pravno-organizacijske oblike pravnih oseb v skladu s predpisi, ki urejajo gospodarske družbe, zavode, banke, zadruge, zavarovalnice in ustanove. V teh pravnih osebah mora biti zveza vsaj polovična lastnica oziroma ustanoviteljica.</a:t>
            </a:r>
          </a:p>
          <a:p>
            <a:pPr marL="0" indent="0">
              <a:lnSpc>
                <a:spcPct val="100000"/>
              </a:lnSpc>
              <a:spcBef>
                <a:spcPts val="0"/>
              </a:spcBef>
              <a:buNone/>
            </a:pPr>
            <a:endParaRPr lang="sl-SI" sz="1800" dirty="0"/>
          </a:p>
        </p:txBody>
      </p:sp>
      <p:sp>
        <p:nvSpPr>
          <p:cNvPr id="10" name="PoljeZBesedilom 9">
            <a:extLst>
              <a:ext uri="{FF2B5EF4-FFF2-40B4-BE49-F238E27FC236}">
                <a16:creationId xmlns:a16="http://schemas.microsoft.com/office/drawing/2014/main" id="{CF8C0C69-4E9D-4D60-871A-B714925CFC32}"/>
              </a:ext>
            </a:extLst>
          </p:cNvPr>
          <p:cNvSpPr txBox="1"/>
          <p:nvPr/>
        </p:nvSpPr>
        <p:spPr>
          <a:xfrm>
            <a:off x="9886272" y="3184437"/>
            <a:ext cx="3036163" cy="1292662"/>
          </a:xfrm>
          <a:prstGeom prst="rect">
            <a:avLst/>
          </a:prstGeom>
          <a:noFill/>
        </p:spPr>
        <p:txBody>
          <a:bodyPr wrap="square" rtlCol="0">
            <a:spAutoFit/>
          </a:bodyPr>
          <a:lstStyle/>
          <a:p>
            <a:r>
              <a:rPr lang="sl-SI" sz="2600" dirty="0">
                <a:solidFill>
                  <a:srgbClr val="FF0000"/>
                </a:solidFill>
                <a:latin typeface="Arial" panose="020B0604020202020204" pitchFamily="34" charset="0"/>
                <a:cs typeface="Arial" panose="020B0604020202020204" pitchFamily="34" charset="0"/>
              </a:rPr>
              <a:t>široko polje</a:t>
            </a:r>
          </a:p>
          <a:p>
            <a:r>
              <a:rPr lang="sl-SI" sz="2600" dirty="0">
                <a:solidFill>
                  <a:srgbClr val="FF0000"/>
                </a:solidFill>
                <a:latin typeface="Arial" panose="020B0604020202020204" pitchFamily="34" charset="0"/>
                <a:cs typeface="Arial" panose="020B0604020202020204" pitchFamily="34" charset="0"/>
              </a:rPr>
              <a:t>družbenega</a:t>
            </a:r>
          </a:p>
          <a:p>
            <a:r>
              <a:rPr lang="sl-SI" sz="2600" dirty="0">
                <a:solidFill>
                  <a:srgbClr val="FF0000"/>
                </a:solidFill>
                <a:latin typeface="Arial" panose="020B0604020202020204" pitchFamily="34" charset="0"/>
                <a:cs typeface="Arial" panose="020B0604020202020204" pitchFamily="34" charset="0"/>
              </a:rPr>
              <a:t>delovanja</a:t>
            </a:r>
          </a:p>
        </p:txBody>
      </p:sp>
    </p:spTree>
    <p:extLst>
      <p:ext uri="{BB962C8B-B14F-4D97-AF65-F5344CB8AC3E}">
        <p14:creationId xmlns:p14="http://schemas.microsoft.com/office/powerpoint/2010/main" val="1908392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663A00-2EB5-E67F-5C99-2A3F62352892}"/>
              </a:ext>
            </a:extLst>
          </p:cNvPr>
          <p:cNvPicPr>
            <a:picLocks noChangeAspect="1"/>
          </p:cNvPicPr>
          <p:nvPr/>
        </p:nvPicPr>
        <p:blipFill>
          <a:blip r:embed="rId2"/>
          <a:srcRect/>
          <a:stretch/>
        </p:blipFill>
        <p:spPr>
          <a:xfrm>
            <a:off x="0" y="0"/>
            <a:ext cx="12307328" cy="6922872"/>
          </a:xfrm>
          <a:prstGeom prst="rect">
            <a:avLst/>
          </a:prstGeom>
        </p:spPr>
      </p:pic>
      <p:sp>
        <p:nvSpPr>
          <p:cNvPr id="6" name="Označba mesta vsebine 5">
            <a:extLst>
              <a:ext uri="{FF2B5EF4-FFF2-40B4-BE49-F238E27FC236}">
                <a16:creationId xmlns:a16="http://schemas.microsoft.com/office/drawing/2014/main" id="{4383611B-0A31-F0DA-BC4F-666283011471}"/>
              </a:ext>
            </a:extLst>
          </p:cNvPr>
          <p:cNvSpPr>
            <a:spLocks noGrp="1"/>
          </p:cNvSpPr>
          <p:nvPr>
            <p:ph idx="1"/>
          </p:nvPr>
        </p:nvSpPr>
        <p:spPr>
          <a:xfrm>
            <a:off x="254001" y="1202075"/>
            <a:ext cx="9280616" cy="5296379"/>
          </a:xfrm>
        </p:spPr>
        <p:txBody>
          <a:bodyPr>
            <a:noAutofit/>
          </a:bodyPr>
          <a:lstStyle/>
          <a:p>
            <a:pPr marL="0" indent="0">
              <a:spcBef>
                <a:spcPts val="0"/>
              </a:spcBef>
              <a:buNone/>
            </a:pPr>
            <a:r>
              <a:rPr lang="sl-SI" sz="1800" dirty="0"/>
              <a:t>Etični kodeks</a:t>
            </a:r>
          </a:p>
          <a:p>
            <a:pPr marL="0" indent="0">
              <a:spcBef>
                <a:spcPts val="0"/>
              </a:spcBef>
              <a:buNone/>
            </a:pPr>
            <a:endParaRPr lang="sl-SI" sz="1800" dirty="0"/>
          </a:p>
          <a:p>
            <a:pPr marL="0" indent="0">
              <a:spcBef>
                <a:spcPts val="0"/>
              </a:spcBef>
              <a:buNone/>
            </a:pPr>
            <a:r>
              <a:rPr lang="sl-SI" sz="1800" dirty="0"/>
              <a:t>52. a člen</a:t>
            </a:r>
          </a:p>
          <a:p>
            <a:pPr marL="0" indent="0">
              <a:spcBef>
                <a:spcPts val="0"/>
              </a:spcBef>
              <a:buNone/>
            </a:pPr>
            <a:endParaRPr lang="sl-SI" sz="1800" dirty="0"/>
          </a:p>
          <a:p>
            <a:pPr marL="0" indent="0">
              <a:spcBef>
                <a:spcPts val="0"/>
              </a:spcBef>
              <a:buNone/>
            </a:pPr>
            <a:r>
              <a:rPr lang="sl-SI" sz="1800" dirty="0"/>
              <a:t>Člani organov Zveze, funkcionarji Zveze, zaposleni na Zvezi, funkcionarji sindikatov in zaposleni na sindikatih so pri svojem delovanju zavezani ravnati v skladu z Etičnim kodeksom. </a:t>
            </a:r>
          </a:p>
          <a:p>
            <a:pPr marL="0" indent="0">
              <a:spcBef>
                <a:spcPts val="0"/>
              </a:spcBef>
              <a:buNone/>
            </a:pPr>
            <a:endParaRPr lang="sl-SI" sz="1800" dirty="0"/>
          </a:p>
          <a:p>
            <a:pPr marL="0" indent="0">
              <a:spcBef>
                <a:spcPts val="0"/>
              </a:spcBef>
              <a:buNone/>
            </a:pPr>
            <a:r>
              <a:rPr lang="sl-SI" sz="1800" dirty="0"/>
              <a:t>Etični kodeks sprejme predsedstvo Zveze. </a:t>
            </a:r>
          </a:p>
          <a:p>
            <a:pPr marL="0" indent="0">
              <a:spcBef>
                <a:spcPts val="0"/>
              </a:spcBef>
              <a:buNone/>
            </a:pPr>
            <a:endParaRPr lang="sl-SI" sz="1800" dirty="0"/>
          </a:p>
          <a:p>
            <a:pPr marL="0" indent="0">
              <a:spcBef>
                <a:spcPts val="0"/>
              </a:spcBef>
              <a:buNone/>
            </a:pPr>
            <a:r>
              <a:rPr lang="sl-SI" sz="1800" dirty="0"/>
              <a:t>Kršitve Etičnega kodeksa obravnava in presoja etična komisija. Način volitev, število članov in pristojnosti se določijo s posebnim pravilnikom, ki ga sprejme predsedstvo Zveze. </a:t>
            </a:r>
          </a:p>
          <a:p>
            <a:pPr marL="0" indent="0">
              <a:spcBef>
                <a:spcPts val="0"/>
              </a:spcBef>
              <a:buNone/>
            </a:pPr>
            <a:endParaRPr lang="sl-SI" sz="1800" dirty="0"/>
          </a:p>
          <a:p>
            <a:pPr marL="0" indent="0">
              <a:lnSpc>
                <a:spcPct val="100000"/>
              </a:lnSpc>
              <a:spcBef>
                <a:spcPts val="0"/>
              </a:spcBef>
              <a:buNone/>
            </a:pPr>
            <a:endParaRPr lang="sl-SI" sz="1800" dirty="0"/>
          </a:p>
        </p:txBody>
      </p:sp>
      <p:sp>
        <p:nvSpPr>
          <p:cNvPr id="10" name="PoljeZBesedilom 9">
            <a:extLst>
              <a:ext uri="{FF2B5EF4-FFF2-40B4-BE49-F238E27FC236}">
                <a16:creationId xmlns:a16="http://schemas.microsoft.com/office/drawing/2014/main" id="{CF8C0C69-4E9D-4D60-871A-B714925CFC32}"/>
              </a:ext>
            </a:extLst>
          </p:cNvPr>
          <p:cNvSpPr txBox="1"/>
          <p:nvPr/>
        </p:nvSpPr>
        <p:spPr>
          <a:xfrm>
            <a:off x="9402891" y="1089307"/>
            <a:ext cx="3036163" cy="892552"/>
          </a:xfrm>
          <a:prstGeom prst="rect">
            <a:avLst/>
          </a:prstGeom>
          <a:noFill/>
        </p:spPr>
        <p:txBody>
          <a:bodyPr wrap="square" rtlCol="0">
            <a:spAutoFit/>
          </a:bodyPr>
          <a:lstStyle/>
          <a:p>
            <a:r>
              <a:rPr lang="sl-SI" sz="2600" dirty="0">
                <a:solidFill>
                  <a:srgbClr val="FF0000"/>
                </a:solidFill>
                <a:latin typeface="Arial" panose="020B0604020202020204" pitchFamily="34" charset="0"/>
                <a:cs typeface="Arial" panose="020B0604020202020204" pitchFamily="34" charset="0"/>
              </a:rPr>
              <a:t>etika sindikalizma</a:t>
            </a:r>
          </a:p>
          <a:p>
            <a:r>
              <a:rPr lang="sl-SI" sz="2600" dirty="0">
                <a:solidFill>
                  <a:srgbClr val="FF0000"/>
                </a:solidFill>
                <a:latin typeface="Arial" panose="020B0604020202020204" pitchFamily="34" charset="0"/>
                <a:cs typeface="Arial" panose="020B0604020202020204" pitchFamily="34" charset="0"/>
              </a:rPr>
              <a:t>in sindikalistov</a:t>
            </a:r>
          </a:p>
        </p:txBody>
      </p:sp>
    </p:spTree>
    <p:extLst>
      <p:ext uri="{BB962C8B-B14F-4D97-AF65-F5344CB8AC3E}">
        <p14:creationId xmlns:p14="http://schemas.microsoft.com/office/powerpoint/2010/main" val="3465255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663A00-2EB5-E67F-5C99-2A3F62352892}"/>
              </a:ext>
            </a:extLst>
          </p:cNvPr>
          <p:cNvPicPr>
            <a:picLocks noChangeAspect="1"/>
          </p:cNvPicPr>
          <p:nvPr/>
        </p:nvPicPr>
        <p:blipFill>
          <a:blip r:embed="rId2"/>
          <a:srcRect/>
          <a:stretch/>
        </p:blipFill>
        <p:spPr>
          <a:xfrm>
            <a:off x="0" y="0"/>
            <a:ext cx="12307328" cy="6922872"/>
          </a:xfrm>
          <a:prstGeom prst="rect">
            <a:avLst/>
          </a:prstGeom>
        </p:spPr>
      </p:pic>
      <p:sp>
        <p:nvSpPr>
          <p:cNvPr id="6" name="Označba mesta vsebine 5">
            <a:extLst>
              <a:ext uri="{FF2B5EF4-FFF2-40B4-BE49-F238E27FC236}">
                <a16:creationId xmlns:a16="http://schemas.microsoft.com/office/drawing/2014/main" id="{4383611B-0A31-F0DA-BC4F-666283011471}"/>
              </a:ext>
            </a:extLst>
          </p:cNvPr>
          <p:cNvSpPr>
            <a:spLocks noGrp="1"/>
          </p:cNvSpPr>
          <p:nvPr>
            <p:ph idx="1"/>
          </p:nvPr>
        </p:nvSpPr>
        <p:spPr>
          <a:xfrm>
            <a:off x="254001" y="1202075"/>
            <a:ext cx="9280616" cy="5296379"/>
          </a:xfrm>
        </p:spPr>
        <p:txBody>
          <a:bodyPr>
            <a:noAutofit/>
          </a:bodyPr>
          <a:lstStyle/>
          <a:p>
            <a:pPr marL="0" indent="0">
              <a:spcBef>
                <a:spcPts val="0"/>
              </a:spcBef>
              <a:buNone/>
            </a:pPr>
            <a:r>
              <a:rPr lang="sl-SI" sz="2400" dirty="0"/>
              <a:t>58.	 člen</a:t>
            </a:r>
          </a:p>
          <a:p>
            <a:pPr marL="0" indent="0">
              <a:spcBef>
                <a:spcPts val="0"/>
              </a:spcBef>
              <a:buNone/>
            </a:pPr>
            <a:endParaRPr lang="sl-SI" sz="2400" dirty="0"/>
          </a:p>
          <a:p>
            <a:pPr marL="0" indent="0">
              <a:spcBef>
                <a:spcPts val="0"/>
              </a:spcBef>
              <a:buNone/>
            </a:pPr>
            <a:r>
              <a:rPr lang="sl-SI" sz="2400" dirty="0"/>
              <a:t>Pri sprejemanju odločitev v organih Zveze mora biti navzoča večina članov organa oz. njihovih namestnikov. Odločitev je sprejeta, če je zanjo glasovala večina prisotnih članov oz. namestnikov, razen če ni s tem statutom ali poslovnikom organa določena drugačna večina.</a:t>
            </a:r>
          </a:p>
          <a:p>
            <a:pPr marL="0" indent="0">
              <a:spcBef>
                <a:spcPts val="0"/>
              </a:spcBef>
              <a:buNone/>
            </a:pPr>
            <a:endParaRPr lang="sl-SI" sz="2400" dirty="0"/>
          </a:p>
          <a:p>
            <a:pPr marL="0" indent="0">
              <a:spcBef>
                <a:spcPts val="0"/>
              </a:spcBef>
              <a:buNone/>
            </a:pPr>
            <a:r>
              <a:rPr lang="sl-SI" sz="2400" dirty="0"/>
              <a:t>Statut Zveze in njegove spremembe in dopolnitve kongres Zveze sprejema z večino glasov vseh svojih članov.</a:t>
            </a:r>
          </a:p>
          <a:p>
            <a:pPr marL="0" indent="0">
              <a:spcBef>
                <a:spcPts val="0"/>
              </a:spcBef>
              <a:buNone/>
            </a:pPr>
            <a:endParaRPr lang="sl-SI" sz="2400" dirty="0"/>
          </a:p>
          <a:p>
            <a:pPr marL="0" indent="0">
              <a:spcBef>
                <a:spcPts val="0"/>
              </a:spcBef>
              <a:buNone/>
            </a:pPr>
            <a:endParaRPr lang="sl-SI" sz="2400" dirty="0"/>
          </a:p>
        </p:txBody>
      </p:sp>
      <p:sp>
        <p:nvSpPr>
          <p:cNvPr id="10" name="PoljeZBesedilom 9">
            <a:extLst>
              <a:ext uri="{FF2B5EF4-FFF2-40B4-BE49-F238E27FC236}">
                <a16:creationId xmlns:a16="http://schemas.microsoft.com/office/drawing/2014/main" id="{CF8C0C69-4E9D-4D60-871A-B714925CFC32}"/>
              </a:ext>
            </a:extLst>
          </p:cNvPr>
          <p:cNvSpPr txBox="1"/>
          <p:nvPr/>
        </p:nvSpPr>
        <p:spPr>
          <a:xfrm>
            <a:off x="9655453" y="2491979"/>
            <a:ext cx="3036163" cy="492443"/>
          </a:xfrm>
          <a:prstGeom prst="rect">
            <a:avLst/>
          </a:prstGeom>
          <a:noFill/>
        </p:spPr>
        <p:txBody>
          <a:bodyPr wrap="square" rtlCol="0">
            <a:spAutoFit/>
          </a:bodyPr>
          <a:lstStyle/>
          <a:p>
            <a:r>
              <a:rPr lang="sl-SI" sz="2600" dirty="0">
                <a:solidFill>
                  <a:srgbClr val="FF0000"/>
                </a:solidFill>
                <a:latin typeface="Arial" panose="020B0604020202020204" pitchFamily="34" charset="0"/>
                <a:cs typeface="Arial" panose="020B0604020202020204" pitchFamily="34" charset="0"/>
              </a:rPr>
              <a:t>demokratičnost</a:t>
            </a:r>
          </a:p>
        </p:txBody>
      </p:sp>
    </p:spTree>
    <p:extLst>
      <p:ext uri="{BB962C8B-B14F-4D97-AF65-F5344CB8AC3E}">
        <p14:creationId xmlns:p14="http://schemas.microsoft.com/office/powerpoint/2010/main" val="2605882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663A00-2EB5-E67F-5C99-2A3F62352892}"/>
              </a:ext>
            </a:extLst>
          </p:cNvPr>
          <p:cNvPicPr>
            <a:picLocks noChangeAspect="1"/>
          </p:cNvPicPr>
          <p:nvPr/>
        </p:nvPicPr>
        <p:blipFill>
          <a:blip r:embed="rId2"/>
          <a:srcRect/>
          <a:stretch/>
        </p:blipFill>
        <p:spPr>
          <a:xfrm>
            <a:off x="0" y="0"/>
            <a:ext cx="12307328" cy="6922872"/>
          </a:xfrm>
          <a:prstGeom prst="rect">
            <a:avLst/>
          </a:prstGeom>
        </p:spPr>
      </p:pic>
      <p:sp>
        <p:nvSpPr>
          <p:cNvPr id="6" name="Označba mesta vsebine 5">
            <a:extLst>
              <a:ext uri="{FF2B5EF4-FFF2-40B4-BE49-F238E27FC236}">
                <a16:creationId xmlns:a16="http://schemas.microsoft.com/office/drawing/2014/main" id="{4383611B-0A31-F0DA-BC4F-666283011471}"/>
              </a:ext>
            </a:extLst>
          </p:cNvPr>
          <p:cNvSpPr>
            <a:spLocks noGrp="1"/>
          </p:cNvSpPr>
          <p:nvPr>
            <p:ph idx="1"/>
          </p:nvPr>
        </p:nvSpPr>
        <p:spPr>
          <a:xfrm>
            <a:off x="254001" y="1202075"/>
            <a:ext cx="9280616" cy="5296379"/>
          </a:xfrm>
        </p:spPr>
        <p:txBody>
          <a:bodyPr>
            <a:noAutofit/>
          </a:bodyPr>
          <a:lstStyle/>
          <a:p>
            <a:pPr marL="0" indent="0">
              <a:spcBef>
                <a:spcPts val="0"/>
              </a:spcBef>
              <a:buNone/>
            </a:pPr>
            <a:r>
              <a:rPr lang="sl-SI" sz="2400" dirty="0"/>
              <a:t>Obveščanje in komuniciranje</a:t>
            </a:r>
          </a:p>
          <a:p>
            <a:pPr marL="0" indent="0">
              <a:spcBef>
                <a:spcPts val="0"/>
              </a:spcBef>
              <a:buNone/>
            </a:pPr>
            <a:endParaRPr lang="sl-SI" sz="2400" dirty="0"/>
          </a:p>
          <a:p>
            <a:pPr marL="0" indent="0">
              <a:spcBef>
                <a:spcPts val="0"/>
              </a:spcBef>
              <a:buNone/>
            </a:pPr>
            <a:endParaRPr lang="sl-SI" sz="2400" dirty="0"/>
          </a:p>
          <a:p>
            <a:pPr marL="0" indent="0">
              <a:spcBef>
                <a:spcPts val="0"/>
              </a:spcBef>
              <a:buNone/>
            </a:pPr>
            <a:r>
              <a:rPr lang="sl-SI" sz="2400" dirty="0"/>
              <a:t>65. člen</a:t>
            </a:r>
          </a:p>
          <a:p>
            <a:pPr marL="0" indent="0">
              <a:spcBef>
                <a:spcPts val="0"/>
              </a:spcBef>
              <a:buNone/>
            </a:pPr>
            <a:endParaRPr lang="sl-SI" sz="2400" dirty="0"/>
          </a:p>
          <a:p>
            <a:pPr marL="0" indent="0">
              <a:spcBef>
                <a:spcPts val="0"/>
              </a:spcBef>
              <a:buNone/>
            </a:pPr>
            <a:r>
              <a:rPr lang="sl-SI" sz="2400" dirty="0"/>
              <a:t>Zveza deluje javno in o svojem delu obvešča člane sindikatov in javnost, za kar uporablja tiskane in elektronske medije, socialna omrežja, spletno stran, …</a:t>
            </a:r>
          </a:p>
          <a:p>
            <a:pPr marL="0" indent="0">
              <a:spcBef>
                <a:spcPts val="0"/>
              </a:spcBef>
              <a:buNone/>
            </a:pPr>
            <a:endParaRPr lang="sl-SI" sz="2400" dirty="0"/>
          </a:p>
          <a:p>
            <a:pPr marL="0" indent="0">
              <a:spcBef>
                <a:spcPts val="0"/>
              </a:spcBef>
              <a:buNone/>
            </a:pPr>
            <a:r>
              <a:rPr lang="sl-SI" sz="2400" dirty="0"/>
              <a:t>Delavska enotnost je glasilo Zveze in vanjo povezanih sindikatov.</a:t>
            </a:r>
          </a:p>
          <a:p>
            <a:pPr marL="0" indent="0">
              <a:spcBef>
                <a:spcPts val="0"/>
              </a:spcBef>
              <a:buNone/>
            </a:pPr>
            <a:endParaRPr lang="sl-SI" sz="2400" dirty="0"/>
          </a:p>
          <a:p>
            <a:pPr marL="0" indent="0">
              <a:spcBef>
                <a:spcPts val="0"/>
              </a:spcBef>
              <a:buNone/>
            </a:pPr>
            <a:endParaRPr lang="sl-SI" sz="2400" dirty="0"/>
          </a:p>
          <a:p>
            <a:pPr marL="0" indent="0">
              <a:spcBef>
                <a:spcPts val="0"/>
              </a:spcBef>
              <a:buNone/>
            </a:pPr>
            <a:endParaRPr lang="sl-SI" sz="2400" dirty="0"/>
          </a:p>
        </p:txBody>
      </p:sp>
      <p:sp>
        <p:nvSpPr>
          <p:cNvPr id="10" name="PoljeZBesedilom 9">
            <a:extLst>
              <a:ext uri="{FF2B5EF4-FFF2-40B4-BE49-F238E27FC236}">
                <a16:creationId xmlns:a16="http://schemas.microsoft.com/office/drawing/2014/main" id="{CF8C0C69-4E9D-4D60-871A-B714925CFC32}"/>
              </a:ext>
            </a:extLst>
          </p:cNvPr>
          <p:cNvSpPr txBox="1"/>
          <p:nvPr/>
        </p:nvSpPr>
        <p:spPr>
          <a:xfrm>
            <a:off x="10134847" y="2749432"/>
            <a:ext cx="3036163" cy="892552"/>
          </a:xfrm>
          <a:prstGeom prst="rect">
            <a:avLst/>
          </a:prstGeom>
          <a:noFill/>
        </p:spPr>
        <p:txBody>
          <a:bodyPr wrap="square" rtlCol="0">
            <a:spAutoFit/>
          </a:bodyPr>
          <a:lstStyle/>
          <a:p>
            <a:r>
              <a:rPr lang="sl-SI" sz="2600" dirty="0">
                <a:solidFill>
                  <a:srgbClr val="FF0000"/>
                </a:solidFill>
                <a:latin typeface="Arial" panose="020B0604020202020204" pitchFamily="34" charset="0"/>
                <a:cs typeface="Arial" panose="020B0604020202020204" pitchFamily="34" charset="0"/>
              </a:rPr>
              <a:t>odprtost</a:t>
            </a:r>
          </a:p>
          <a:p>
            <a:r>
              <a:rPr lang="sl-SI" sz="2600" dirty="0">
                <a:solidFill>
                  <a:srgbClr val="FF0000"/>
                </a:solidFill>
                <a:latin typeface="Arial" panose="020B0604020202020204" pitchFamily="34" charset="0"/>
                <a:cs typeface="Arial" panose="020B0604020202020204" pitchFamily="34" charset="0"/>
              </a:rPr>
              <a:t>navzven</a:t>
            </a:r>
          </a:p>
        </p:txBody>
      </p:sp>
    </p:spTree>
    <p:extLst>
      <p:ext uri="{BB962C8B-B14F-4D97-AF65-F5344CB8AC3E}">
        <p14:creationId xmlns:p14="http://schemas.microsoft.com/office/powerpoint/2010/main" val="33450910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TotalTime>
  <Words>688</Words>
  <Application>Microsoft Office PowerPoint</Application>
  <PresentationFormat>Širokozaslonsko</PresentationFormat>
  <Paragraphs>80</Paragraphs>
  <Slides>11</Slides>
  <Notes>1</Notes>
  <HiddenSlides>0</HiddenSlides>
  <MMClips>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11</vt:i4>
      </vt:variant>
    </vt:vector>
  </HeadingPairs>
  <TitlesOfParts>
    <vt:vector size="15" baseType="lpstr">
      <vt:lpstr>Arial</vt:lpstr>
      <vt:lpstr>Calibri</vt:lpstr>
      <vt:lpstr>Calibri Light</vt:lpstr>
      <vt:lpstr>Office Theme</vt:lpstr>
      <vt:lpstr>PowerPointova predstavitev</vt:lpstr>
      <vt:lpstr>STATUT ZVEZE SVOBODNIH SINDIKATOV SLOVENIJE</vt:lpstr>
      <vt:lpstr>TRADICIJA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Katja Gaspari Leben</dc:creator>
  <cp:lastModifiedBy>Mitja Gabrovec</cp:lastModifiedBy>
  <cp:revision>17</cp:revision>
  <dcterms:created xsi:type="dcterms:W3CDTF">2022-09-26T13:16:41Z</dcterms:created>
  <dcterms:modified xsi:type="dcterms:W3CDTF">2022-10-03T10:55:12Z</dcterms:modified>
</cp:coreProperties>
</file>