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9" r:id="rId2"/>
    <p:sldId id="256" r:id="rId3"/>
    <p:sldId id="260" r:id="rId4"/>
    <p:sldId id="281" r:id="rId5"/>
    <p:sldId id="282" r:id="rId6"/>
    <p:sldId id="312" r:id="rId7"/>
    <p:sldId id="313" r:id="rId8"/>
    <p:sldId id="314" r:id="rId9"/>
    <p:sldId id="315" r:id="rId10"/>
    <p:sldId id="283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10" r:id="rId21"/>
    <p:sldId id="325" r:id="rId2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/>
    <p:restoredTop sz="94710"/>
  </p:normalViewPr>
  <p:slideViewPr>
    <p:cSldViewPr snapToGrid="0">
      <p:cViewPr varScale="1">
        <p:scale>
          <a:sx n="106" d="100"/>
          <a:sy n="106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D2A56-BC23-4BEB-B850-ACC33C5B6A82}" type="datetimeFigureOut">
              <a:rPr lang="sl-SI" smtClean="0"/>
              <a:t>3. 10. 2022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076B4-650B-4B8F-9ACE-28370C1380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985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219C-4D5E-1C4F-0BF3-0C69332E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FC94F-6831-FB3F-3D1A-0EB5ED7D6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8A08B-E123-4F12-CFBE-60A53DD5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465C8-B9A1-1335-08F6-E18D7365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241FF-D013-4BE0-E7C8-98FE124D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7060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DC94-B606-CDEC-BD7A-2C4E20DC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65725-5EA9-7339-AF69-4DFAD97D5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0C642-A9EF-A418-ACED-D76AC916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766C-F992-92B4-69DF-DD3CD523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0A4F7-2FBB-1A38-F782-A12481FE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7738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A83FBF-B99C-13CE-A581-C46EDDC1F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E0FD3-3825-3CB0-C1F9-E765B99A8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BF6C1-4344-A0DA-DC03-206CD4E0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8F145-6FA1-089F-1303-ED62AEB63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F397-AB18-E5EF-18B4-783A6BAA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0131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AE9B-BCA3-C760-1204-42406272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459C-21D7-AEA4-9FDD-FCE53BB67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361C5-8EC1-4FE0-65E4-54904210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D7388-E54B-56B2-D5C4-37A60FE2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BD682-2CEF-4932-B7CD-1302F72F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1004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D805-91F0-E415-AE42-FC1D9288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41917-B1D9-69A8-0B31-48A50E189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4DAA-3682-FFCF-8326-34BA922E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6865-66EC-5A73-5B17-8C5721BC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78DAD-F890-953E-A38A-2B621F08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4014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C44F-EDBE-F854-3678-69467160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270EE-D1BC-65B6-6D47-FBC7CFD93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0E20D-07C1-4209-1FCE-6CA84D06C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E2AB2-0168-CD94-614F-B9A9A97A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BA433-A955-C1E3-63D5-9284B06C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FEF0C-BD87-0BBA-F86E-D63CB491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8064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E954-9D3E-B857-9BC2-2D037E0B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0BCA4-D2EA-0B22-E9D5-BF20A1A07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DE1D8-7E9D-7366-1ED9-862952E55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2FA23-9149-EB5E-DE9A-393360D5A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DA8FC-54EF-2421-2F4E-1E71A99E3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3A0AA1-61DE-1AF3-E662-A522195F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13AE0-34EE-7F8B-219F-5C9395D5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1C37D-3701-750B-4650-350C236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4836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9FC8-C33B-830B-9B69-A9AB62E6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2C92F-DF19-E548-ADA1-51362DA8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9B014-43CD-6BCD-5E70-7D1ECCF6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0CB5E-A6F0-51BB-7700-3964B562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9637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C700F-2A44-CE32-CA23-6DC67521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38E4F-4950-403A-D450-9B041838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855EC-5137-9679-CA6A-6B5E44A9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8195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183C-8AB0-B5B6-B388-31EA74BD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997FE-5111-E027-7C1C-112D3E62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CA02-FE47-9B98-AB31-463E73FA7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7DA9E-7927-6DAE-5C88-8021BA7FB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5AEAE-765A-0A8B-C1AF-AA2EA090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511E7-5A29-53CC-3989-0518C15D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8725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61D0-2038-F102-BB03-6D95BB81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B56EE-F17A-E175-463D-15A981456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3C5B1-54DD-7365-28A3-FCA71FCEC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0F6F4-ACFC-0529-44F7-E61FB487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53EED-4248-D23F-86AE-7CF1318F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5CEBF-7B01-614F-CC0C-841F9AB0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4814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8AD07-312C-4D7E-B217-072482A2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1453A-6D48-0835-A045-F838226E7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57F43-447E-FB6D-3A6D-BBE0052A1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21B9F-73EB-1252-AA51-E40E600C0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325AC-A6AC-93D7-EBF8-873EA7B69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336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A387890F-E3A0-33B7-8505-0FF094B3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FD90A183-5D1A-4D73-A91A-C9CBDD53B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527" y="1285767"/>
            <a:ext cx="10515600" cy="4351338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spremembe na področju prispevkov za socialno varnost v smeri uravnoteženega razmerja med vplačanimi prispevki delavca in delodajalca</a:t>
            </a:r>
            <a:endParaRPr lang="sl-SI" sz="2200" dirty="0">
              <a:solidFill>
                <a:srgbClr val="C00000"/>
              </a:solidFill>
              <a:latin typeface="Calibri" panose="020F0502020204030204" pitchFamily="34" charset="0"/>
              <a:ea typeface="Arial" panose="020B0604020202020204" pitchFamily="34" charset="0"/>
              <a:cs typeface="Symbol" panose="05050102010706020507" pitchFamily="18" charset="2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spremembe na področju obdavčitve, ki bodo zagotavljale, da bo davčni sistem ekonomsko učinkovit in namenjen blagostanju državljank in državljanov </a:t>
            </a:r>
            <a:endParaRPr lang="sl-SI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Symbol" panose="05050102010706020507" pitchFamily="18" charset="2"/>
            </a:endParaRPr>
          </a:p>
          <a:p>
            <a:pPr marL="342900" lvl="0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sl-SI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gospodarska politika, ki bo konkurenčnost gradila z ustvarjanjem višje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l-SI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      dodane vrednosti in ki bo spodbujala razvoj kakovostnih delovnih mest,</a:t>
            </a:r>
            <a:endParaRPr lang="sl-SI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Symbol" panose="05050102010706020507" pitchFamily="18" charset="2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trajnostni razvoj, ki bo temeljil na socialni stabilnosti, zagotavljal pravično medgeneracijsko solidarnost in odgovornost, tehnološki razvoj ter varstvo okolja,</a:t>
            </a:r>
            <a:endParaRPr lang="sl-SI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Symbol" panose="05050102010706020507" pitchFamily="18" charset="2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uveljavitev družbene odgovornosti podjetij </a:t>
            </a:r>
          </a:p>
        </p:txBody>
      </p:sp>
    </p:spTree>
    <p:extLst>
      <p:ext uri="{BB962C8B-B14F-4D97-AF65-F5344CB8AC3E}">
        <p14:creationId xmlns:p14="http://schemas.microsoft.com/office/powerpoint/2010/main" val="1817327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957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SOCIALNA POLITIKA, ZDRAVSTVO, PIZ</a:t>
            </a:r>
            <a:endParaRPr lang="en-GB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102" y="1943432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/>
              <a:t>Obramba socialne države (vsa zavarovanja, solidarnost)</a:t>
            </a:r>
          </a:p>
          <a:p>
            <a:r>
              <a:rPr lang="sl-SI" sz="2400" dirty="0"/>
              <a:t>Vključitev v izobraževalni sistem</a:t>
            </a:r>
          </a:p>
          <a:p>
            <a:r>
              <a:rPr lang="sl-SI" sz="2400" dirty="0"/>
              <a:t>Soglasje sindikatov pri spremembah</a:t>
            </a:r>
          </a:p>
          <a:p>
            <a:r>
              <a:rPr lang="sl-SI" sz="2400" dirty="0"/>
              <a:t>Sodelovanje pri upravljanju blagajn</a:t>
            </a:r>
          </a:p>
          <a:p>
            <a:r>
              <a:rPr lang="sl-SI" sz="2400" dirty="0"/>
              <a:t>Izenačitev prispevkov delavcev in delodajalcev</a:t>
            </a:r>
          </a:p>
          <a:p>
            <a:r>
              <a:rPr lang="sl-SI" sz="2400" dirty="0"/>
              <a:t>Primeren demografski sklad, novi viri</a:t>
            </a:r>
          </a:p>
          <a:p>
            <a:r>
              <a:rPr lang="sl-SI" sz="2400" dirty="0"/>
              <a:t>Sklenitev socialnega sporazuma za sistemske rešitve</a:t>
            </a:r>
          </a:p>
          <a:p>
            <a:r>
              <a:rPr lang="sl-SI" sz="2400" dirty="0"/>
              <a:t>Reforma invalidskega zavarovanja</a:t>
            </a:r>
          </a:p>
          <a:p>
            <a:r>
              <a:rPr lang="sl-SI" sz="2400" dirty="0"/>
              <a:t>Revizija seznama delovnih mest- poklicno zavarovanje</a:t>
            </a:r>
            <a:endParaRPr lang="sl-SI" sz="2200" dirty="0"/>
          </a:p>
          <a:p>
            <a:endParaRPr lang="sl-SI" sz="2200" dirty="0"/>
          </a:p>
          <a:p>
            <a:pPr marL="0" indent="0">
              <a:buNone/>
            </a:pP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177990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357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MIGRACIJE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102" y="1943432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/>
              <a:t>Pomanjkanje delavcev – 200.000 dovoljenj!</a:t>
            </a:r>
          </a:p>
          <a:p>
            <a:r>
              <a:rPr lang="sl-SI" sz="2400" dirty="0"/>
              <a:t>Krepitev sodelovanja s sindikati držav izvora</a:t>
            </a:r>
          </a:p>
          <a:p>
            <a:r>
              <a:rPr lang="sl-SI" sz="2400" dirty="0"/>
              <a:t>Odprava socialnega ‚</a:t>
            </a:r>
            <a:r>
              <a:rPr lang="sl-SI" sz="2400" dirty="0" err="1"/>
              <a:t>dampinga</a:t>
            </a:r>
            <a:r>
              <a:rPr lang="sl-SI" sz="2400" dirty="0"/>
              <a:t>‘</a:t>
            </a:r>
          </a:p>
          <a:p>
            <a:r>
              <a:rPr lang="sl-SI" sz="2400" dirty="0"/>
              <a:t>Preprečevanje hudih kršitev</a:t>
            </a:r>
          </a:p>
          <a:p>
            <a:r>
              <a:rPr lang="sl-SI" sz="2400" dirty="0"/>
              <a:t>Organiziranje delavcev </a:t>
            </a:r>
          </a:p>
          <a:p>
            <a:r>
              <a:rPr lang="sl-SI" sz="2400" dirty="0"/>
              <a:t>Zakonodaja</a:t>
            </a:r>
          </a:p>
          <a:p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42889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357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SOCIALNI DIALOG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102" y="1943432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/>
              <a:t>Pripoznava posebne vloge socialnih partnerjev (financiranje SD)</a:t>
            </a:r>
          </a:p>
          <a:p>
            <a:r>
              <a:rPr lang="sl-SI" sz="2400" dirty="0"/>
              <a:t>Reprezentativnost</a:t>
            </a:r>
          </a:p>
          <a:p>
            <a:r>
              <a:rPr lang="sl-SI" sz="2400" dirty="0"/>
              <a:t>Sklepanje KP v dejavnostih, kjer jih ni</a:t>
            </a:r>
          </a:p>
          <a:p>
            <a:r>
              <a:rPr lang="sl-SI" sz="2400" dirty="0"/>
              <a:t>Zapis socialnega dialoga v Ustavo</a:t>
            </a:r>
          </a:p>
          <a:p>
            <a:r>
              <a:rPr lang="sl-SI" sz="2400" dirty="0"/>
              <a:t>Oblike sindikalnega boja</a:t>
            </a:r>
          </a:p>
          <a:p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17356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1EB11273-580C-42FA-B220-E4C2DAB5F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" y="15240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149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VARNOST IN ZDRAVJE PRI DELU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102" y="1943432"/>
            <a:ext cx="10515600" cy="4351338"/>
          </a:xfrm>
        </p:spPr>
        <p:txBody>
          <a:bodyPr>
            <a:normAutofit/>
          </a:bodyPr>
          <a:lstStyle/>
          <a:p>
            <a:r>
              <a:rPr lang="sl-SI" dirty="0"/>
              <a:t>Prenova predpisov </a:t>
            </a:r>
          </a:p>
          <a:p>
            <a:r>
              <a:rPr lang="sl-SI" dirty="0"/>
              <a:t>Poklicne bolezni</a:t>
            </a:r>
          </a:p>
          <a:p>
            <a:r>
              <a:rPr lang="sl-SI" dirty="0"/>
              <a:t>Izvajanje izobraževanja</a:t>
            </a:r>
          </a:p>
          <a:p>
            <a:r>
              <a:rPr lang="sl-SI" dirty="0"/>
              <a:t>Medicina dela</a:t>
            </a:r>
          </a:p>
          <a:p>
            <a:r>
              <a:rPr lang="sl-SI" dirty="0"/>
              <a:t>Ocene tveganja</a:t>
            </a:r>
          </a:p>
          <a:p>
            <a:r>
              <a:rPr lang="sl-SI" dirty="0"/>
              <a:t>Sodelovanje z institucijami</a:t>
            </a:r>
          </a:p>
          <a:p>
            <a:r>
              <a:rPr lang="sl-SI" dirty="0"/>
              <a:t>Konference, kampanje, 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8258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149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ENAKE MOŽNOSTI, SOCIALNO VARSTVO</a:t>
            </a:r>
            <a:endParaRPr lang="en-GB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102" y="1943432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Ozaveščanje, ne le na področju ‚moški – ženska‘</a:t>
            </a:r>
          </a:p>
          <a:p>
            <a:r>
              <a:rPr lang="sl-SI" dirty="0"/>
              <a:t>Povezovanje z Zagovornikom</a:t>
            </a:r>
          </a:p>
          <a:p>
            <a:r>
              <a:rPr lang="sl-SI" dirty="0"/>
              <a:t>Roža mogota</a:t>
            </a:r>
          </a:p>
          <a:p>
            <a:r>
              <a:rPr lang="sl-SI" dirty="0"/>
              <a:t>Zagovornik enakih možnosti v sindikatih</a:t>
            </a:r>
          </a:p>
          <a:p>
            <a:r>
              <a:rPr lang="sl-SI" dirty="0"/>
              <a:t>Ratifikacija konvencije MOD št.190</a:t>
            </a:r>
          </a:p>
          <a:p>
            <a:r>
              <a:rPr lang="sl-SI" dirty="0"/>
              <a:t>Odpravljanje plačne vrzeli</a:t>
            </a:r>
          </a:p>
          <a:p>
            <a:r>
              <a:rPr lang="sl-SI" dirty="0"/>
              <a:t>Uravnotežena zastopanost M/Ž v organih odločanja (40%)</a:t>
            </a:r>
          </a:p>
          <a:p>
            <a:r>
              <a:rPr lang="sl-SI" dirty="0"/>
              <a:t>Usklajevanje zasebnega in poklicnega življenja- KP</a:t>
            </a:r>
          </a:p>
          <a:p>
            <a:r>
              <a:rPr lang="sl-SI" dirty="0"/>
              <a:t>Socialni transferji</a:t>
            </a:r>
          </a:p>
          <a:p>
            <a:r>
              <a:rPr lang="sl-SI" dirty="0"/>
              <a:t>Dostopnost socialnih pravic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4194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149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IZOBRAŽEVANJE IN USPOSABLJANJE</a:t>
            </a:r>
            <a:endParaRPr lang="en-GB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102" y="1943432"/>
            <a:ext cx="10515600" cy="4351338"/>
          </a:xfrm>
        </p:spPr>
        <p:txBody>
          <a:bodyPr>
            <a:normAutofit/>
          </a:bodyPr>
          <a:lstStyle/>
          <a:p>
            <a:r>
              <a:rPr lang="sl-SI" sz="2200" dirty="0"/>
              <a:t>Ponudba za člane, zaposlene in nosilce funkcij</a:t>
            </a:r>
          </a:p>
          <a:p>
            <a:r>
              <a:rPr lang="sl-SI" sz="2200" dirty="0"/>
              <a:t>Izboljšanje možnosti za zaposlitev</a:t>
            </a:r>
          </a:p>
          <a:p>
            <a:r>
              <a:rPr lang="sl-SI" sz="2200" dirty="0"/>
              <a:t>Nova znanja (digitalna ...)</a:t>
            </a:r>
          </a:p>
          <a:p>
            <a:r>
              <a:rPr lang="sl-SI" sz="2200" dirty="0"/>
              <a:t>NPK sindikalist</a:t>
            </a:r>
          </a:p>
          <a:p>
            <a:r>
              <a:rPr lang="sl-SI" sz="2200" dirty="0"/>
              <a:t>Sindikalna akademija, </a:t>
            </a:r>
            <a:r>
              <a:rPr lang="sl-SI" sz="2200" dirty="0" err="1"/>
              <a:t>sindeks</a:t>
            </a:r>
            <a:endParaRPr lang="sl-SI" sz="2200" dirty="0"/>
          </a:p>
          <a:p>
            <a:r>
              <a:rPr lang="sl-SI" sz="2200" dirty="0"/>
              <a:t>Aktivna vloga pri raznolikem izobraževanju, znanja za sindikat in za posameznika</a:t>
            </a:r>
          </a:p>
          <a:p>
            <a:r>
              <a:rPr lang="sl-SI" sz="2200" dirty="0"/>
              <a:t>Sindikalne vsebine, dostopne na spletu, e-izobraževanje, </a:t>
            </a:r>
            <a:r>
              <a:rPr lang="sl-SI" sz="2200" dirty="0" err="1"/>
              <a:t>webinarji</a:t>
            </a:r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pPr marL="0" indent="0">
              <a:buNone/>
            </a:pP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102373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149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INFORMIRANJE, KOMUNICIRANJE, PROJEKTI, DIGITALIZACIJA</a:t>
            </a:r>
            <a:endParaRPr lang="en-GB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149" y="2103230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Obveščanje različnih ciljnih skupin, obojestranski tok komuniciranja</a:t>
            </a:r>
          </a:p>
          <a:p>
            <a:r>
              <a:rPr lang="sl-SI" dirty="0"/>
              <a:t>Dvig ravni obveščenosti in komuniciranja</a:t>
            </a:r>
          </a:p>
          <a:p>
            <a:r>
              <a:rPr lang="sl-SI" dirty="0"/>
              <a:t>Nova orodja (aplikacija)</a:t>
            </a:r>
          </a:p>
          <a:p>
            <a:r>
              <a:rPr lang="sl-SI" dirty="0"/>
              <a:t>Krepitev DE, družabna omrežja, spletna stran, novi kanali</a:t>
            </a:r>
          </a:p>
          <a:p>
            <a:r>
              <a:rPr lang="sl-SI" dirty="0"/>
              <a:t>Cilji projektov:</a:t>
            </a:r>
          </a:p>
          <a:p>
            <a:pPr lvl="1"/>
            <a:r>
              <a:rPr lang="sl-SI" dirty="0"/>
              <a:t>Socialni dialog</a:t>
            </a:r>
          </a:p>
          <a:p>
            <a:pPr lvl="1"/>
            <a:r>
              <a:rPr lang="sl-SI" dirty="0"/>
              <a:t>Digitalizacija</a:t>
            </a:r>
          </a:p>
          <a:p>
            <a:pPr lvl="1"/>
            <a:r>
              <a:rPr lang="sl-SI" dirty="0"/>
              <a:t>Raziskave</a:t>
            </a:r>
          </a:p>
          <a:p>
            <a:pPr lvl="1"/>
            <a:r>
              <a:rPr lang="sl-SI" dirty="0"/>
              <a:t>Izobraževanje</a:t>
            </a:r>
          </a:p>
          <a:p>
            <a:r>
              <a:rPr lang="sl-SI" dirty="0"/>
              <a:t>Digitalizacija pri delu kot orodje za boljše delo</a:t>
            </a:r>
          </a:p>
          <a:p>
            <a:r>
              <a:rPr lang="sl-SI" dirty="0"/>
              <a:t>Spletna aplikacija</a:t>
            </a:r>
          </a:p>
          <a:p>
            <a:r>
              <a:rPr lang="sl-SI" dirty="0"/>
              <a:t>Digitaliziranje procesov (npr. evidence)</a:t>
            </a:r>
          </a:p>
        </p:txBody>
      </p:sp>
    </p:spTree>
    <p:extLst>
      <p:ext uri="{BB962C8B-B14F-4D97-AF65-F5344CB8AC3E}">
        <p14:creationId xmlns:p14="http://schemas.microsoft.com/office/powerpoint/2010/main" val="428210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149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ORGANIZIRANOST ZSSS IN TO</a:t>
            </a:r>
            <a:endParaRPr lang="en-GB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149" y="2103230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/>
              <a:t>Povezano in enotno delovanje strokovnih služb, krepitev stroke</a:t>
            </a:r>
          </a:p>
          <a:p>
            <a:r>
              <a:rPr lang="sl-SI" sz="2400" dirty="0"/>
              <a:t>Sistemizacija, kolektivna pogodba ocena tveganja …</a:t>
            </a:r>
          </a:p>
          <a:p>
            <a:r>
              <a:rPr lang="sl-SI" sz="2400" dirty="0"/>
              <a:t>Digitalizacija, mednarodno sodelovanje</a:t>
            </a:r>
          </a:p>
          <a:p>
            <a:r>
              <a:rPr lang="sl-SI" sz="2400" dirty="0"/>
              <a:t>Poenoteno delovanje TO</a:t>
            </a:r>
          </a:p>
          <a:p>
            <a:r>
              <a:rPr lang="sl-SI" sz="2400" dirty="0"/>
              <a:t>Volitev novih konferenc 2022</a:t>
            </a:r>
          </a:p>
          <a:p>
            <a:r>
              <a:rPr lang="sl-SI" sz="2400" dirty="0"/>
              <a:t>Krepitev mreže TO- financiranje</a:t>
            </a:r>
          </a:p>
          <a:p>
            <a:r>
              <a:rPr lang="sl-SI" sz="2400" dirty="0"/>
              <a:t>Več sodelovanja, delovnih posvetov, izobraževanja</a:t>
            </a:r>
          </a:p>
          <a:p>
            <a:r>
              <a:rPr lang="sl-SI" sz="2400" dirty="0"/>
              <a:t>Pomladitev kolektiva</a:t>
            </a:r>
          </a:p>
          <a:p>
            <a:r>
              <a:rPr lang="sl-SI" sz="2400" dirty="0"/>
              <a:t>Cilj: krepitev stroke in terena</a:t>
            </a:r>
          </a:p>
          <a:p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56753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149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MEDNARODNO SODELOVANJE</a:t>
            </a:r>
            <a:endParaRPr lang="en-GB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149" y="2103230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/>
              <a:t>Vpliv na zakonodajo EU</a:t>
            </a:r>
          </a:p>
          <a:p>
            <a:r>
              <a:rPr lang="sl-SI" sz="2400" dirty="0"/>
              <a:t>globalizacija – ni dovolj nacionalni nivo</a:t>
            </a:r>
          </a:p>
          <a:p>
            <a:r>
              <a:rPr lang="sl-SI" sz="2400" dirty="0"/>
              <a:t>Balkan – projekt Solidarnost</a:t>
            </a:r>
          </a:p>
          <a:p>
            <a:r>
              <a:rPr lang="sl-SI" sz="2400" dirty="0"/>
              <a:t>ETUC,  ITUC</a:t>
            </a:r>
          </a:p>
          <a:p>
            <a:r>
              <a:rPr lang="sl-SI" sz="2400" dirty="0"/>
              <a:t>Evropski ekonomski in socialni odbor, komisije na ravni Evrope</a:t>
            </a:r>
          </a:p>
          <a:p>
            <a:r>
              <a:rPr lang="sl-SI" sz="2400" dirty="0"/>
              <a:t>MOD</a:t>
            </a:r>
            <a:br>
              <a:rPr lang="sl-SI" sz="2400" dirty="0"/>
            </a:b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91860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9" cy="6922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B62E9-ED32-834B-C1CD-05DCD46A0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173989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sl-SI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Programske usmeritve ZSSS</a:t>
            </a:r>
            <a:br>
              <a:rPr lang="sl-SI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2022-2027</a:t>
            </a:r>
            <a:endParaRPr lang="en-SI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83027-D97F-3409-E1DD-F8B4BB405A0B}"/>
              </a:ext>
            </a:extLst>
          </p:cNvPr>
          <p:cNvSpPr txBox="1"/>
          <p:nvPr/>
        </p:nvSpPr>
        <p:spPr>
          <a:xfrm>
            <a:off x="114300" y="5537200"/>
            <a:ext cx="12077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SI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SI" sz="2800" dirty="0"/>
          </a:p>
        </p:txBody>
      </p:sp>
    </p:spTree>
    <p:extLst>
      <p:ext uri="{BB962C8B-B14F-4D97-AF65-F5344CB8AC3E}">
        <p14:creationId xmlns:p14="http://schemas.microsoft.com/office/powerpoint/2010/main" val="2667356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2436"/>
            <a:ext cx="12307328" cy="6922872"/>
          </a:xfrm>
          <a:prstGeom prst="rect">
            <a:avLst/>
          </a:prstGeom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86" y="2946621"/>
            <a:ext cx="10897227" cy="33528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4000" dirty="0">
                <a:solidFill>
                  <a:srgbClr val="FF0000"/>
                </a:solidFill>
              </a:rPr>
              <a:t>Lahko, da bomo zgrešili cilj. </a:t>
            </a:r>
          </a:p>
          <a:p>
            <a:pPr marL="0" indent="0" algn="ctr">
              <a:buNone/>
            </a:pPr>
            <a:r>
              <a:rPr lang="sl-SI" sz="4000" dirty="0">
                <a:solidFill>
                  <a:srgbClr val="FF0000"/>
                </a:solidFill>
              </a:rPr>
              <a:t>Zagotovo pa ga bomo</a:t>
            </a:r>
            <a:r>
              <a:rPr lang="sl-SI" sz="4000">
                <a:solidFill>
                  <a:srgbClr val="FF0000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sl-SI" sz="4000">
                <a:solidFill>
                  <a:srgbClr val="FF0000"/>
                </a:solidFill>
              </a:rPr>
              <a:t>če </a:t>
            </a:r>
            <a:r>
              <a:rPr lang="sl-SI" sz="4000" dirty="0">
                <a:solidFill>
                  <a:srgbClr val="FF0000"/>
                </a:solidFill>
              </a:rPr>
              <a:t>niti poskusili ne bomo.</a:t>
            </a:r>
          </a:p>
          <a:p>
            <a:endParaRPr lang="sl-S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A1BEBC3-A507-48A8-A864-EB15BC6C217D}"/>
              </a:ext>
            </a:extLst>
          </p:cNvPr>
          <p:cNvSpPr txBox="1"/>
          <p:nvPr/>
        </p:nvSpPr>
        <p:spPr>
          <a:xfrm>
            <a:off x="3046480" y="1117937"/>
            <a:ext cx="6214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ZAKLJUČEK</a:t>
            </a:r>
            <a:endParaRPr lang="sl-SI" sz="6000" dirty="0"/>
          </a:p>
        </p:txBody>
      </p:sp>
    </p:spTree>
    <p:extLst>
      <p:ext uri="{BB962C8B-B14F-4D97-AF65-F5344CB8AC3E}">
        <p14:creationId xmlns:p14="http://schemas.microsoft.com/office/powerpoint/2010/main" val="4155690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2209-6185-1D6D-7091-2241DBFA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8C0CD-31D2-CAE0-ABC6-29374CE73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DF66C-7565-E0D9-CB8C-549B048CE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9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POSLANSTVO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Prizadevali </a:t>
            </a:r>
            <a:r>
              <a:rPr lang="sl-SI" sz="2400" spc="-5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si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bomo za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nenehno izboljševanje gmotnega in socialnega </a:t>
            </a:r>
            <a:r>
              <a:rPr lang="sl-SI" sz="2400" b="1" spc="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položa</a:t>
            </a:r>
            <a:r>
              <a:rPr lang="sl-SI" sz="2400" b="1" spc="2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ja</a:t>
            </a:r>
            <a:r>
              <a:rPr lang="sl-SI" sz="2400" spc="2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delavcev, mladih in  upokojencev, za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dostojne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delovne pogoje, dostojne plače in dostojne pokojnine, kakovostno in </a:t>
            </a:r>
            <a:r>
              <a:rPr lang="sl-SI" sz="2400" spc="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dostopno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javno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zdr</a:t>
            </a:r>
            <a:r>
              <a:rPr lang="sl-SI" sz="2400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avstvo,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socialno varstvo, izobraževanje in vsem dostopno kult</a:t>
            </a:r>
            <a:r>
              <a:rPr lang="sl-SI" sz="2400" spc="2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uro.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Poleg tega si bomo prizadevali za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izboljšanje položaja </a:t>
            </a:r>
            <a:r>
              <a:rPr lang="sl-SI" sz="2400" spc="2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br</a:t>
            </a:r>
            <a:r>
              <a:rPr lang="sl-SI" sz="2400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ezposelnih </a:t>
            </a:r>
            <a:r>
              <a:rPr lang="sl-SI" sz="2400" spc="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in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mladih ter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varovanje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njihovih pravic na trgu dela. Razvijali in krepili </a:t>
            </a:r>
            <a:r>
              <a:rPr lang="sl-SI" sz="2400" dirty="0">
                <a:latin typeface="Calibri" panose="020F0502020204030204" pitchFamily="34" charset="0"/>
                <a:ea typeface="Arial" panose="020B0604020202020204" pitchFamily="34" charset="0"/>
              </a:rPr>
              <a:t>bomo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strokovne službe in vlagali v znanje z nam</a:t>
            </a:r>
            <a:r>
              <a:rPr lang="sl-SI" sz="2400" spc="-2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enom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strokovne in učinkovite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podpore sindikalnim aktivistom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na terenu ter sindikatom, članom ZSSS, ter učinkovitega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zastopanja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delavskih interesov v socialnem dialogu z delodajalci in državnimi</a:t>
            </a:r>
            <a:r>
              <a:rPr lang="sl-SI" sz="2400" spc="-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organi.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9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VIZIJA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Aktivnosti ZSSS in njenih teritorialnih oblik organiziranosti temeljijo na krepitvi funkcije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najmočnejšega predstavnika in zagovornika pravic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delavcev, brezposelnih in upokojencev v državi. Gradili bomo bolj 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humano družbo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, kjer interesi kapitala ne bodo prevladovali nad interesi ljudi. Svojo pogajalsko in akcijsko moč bomo povečevali z visoko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strokovnostjo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strokovnih služb ZSSS in regijske mreže, aktivnostmi za novo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včlanjevanje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, zagotavljanjem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reprezentativnosti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članov ZSSS ter pravočasnim informiranjem in </a:t>
            </a:r>
            <a:r>
              <a:rPr lang="sl-SI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aktiviranjem članstva</a:t>
            </a:r>
            <a:r>
              <a:rPr lang="sl-SI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.</a:t>
            </a:r>
            <a:endParaRPr lang="sl-SI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9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951" y="1207192"/>
            <a:ext cx="8496300" cy="7508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PROGRAMSKE USMERITVE NA </a:t>
            </a:r>
            <a:br>
              <a:rPr lang="sl-SI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PODROČJIH NAŠEGA DELOVANJA</a:t>
            </a:r>
            <a:endParaRPr lang="en-GB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BA82F01-F407-44DD-B132-C80DC50731ED}"/>
              </a:ext>
            </a:extLst>
          </p:cNvPr>
          <p:cNvSpPr txBox="1"/>
          <p:nvPr/>
        </p:nvSpPr>
        <p:spPr>
          <a:xfrm>
            <a:off x="3114951" y="2182003"/>
            <a:ext cx="8905414" cy="424731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Trg dela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Okolje in zelena delovna mesta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P</a:t>
            </a:r>
            <a:r>
              <a:rPr lang="sl-SI" sz="2400" dirty="0"/>
              <a:t>olitika in sistem prejemkov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Gospodarska politika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Socialna politika, zdravstvo, pokojninsko in inv. zavarovanje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Socialni dialog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Varnost in zdravje pri delu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Enake možnosti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Migranti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Socialno varstvo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Izobraževanje in usposabljanje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Projekti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Informiranje in komuniciranje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Digitalizacija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400" dirty="0"/>
              <a:t>Organiziranost ZSSS in TO, mednarodno sodelovanje</a:t>
            </a:r>
          </a:p>
        </p:txBody>
      </p:sp>
    </p:spTree>
    <p:extLst>
      <p:ext uri="{BB962C8B-B14F-4D97-AF65-F5344CB8AC3E}">
        <p14:creationId xmlns:p14="http://schemas.microsoft.com/office/powerpoint/2010/main" val="137042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857" y="1343464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TRG DELA 1.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857" y="2145221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/>
              <a:t>Kakovostna, dostojna, varna, ustrezno plačana delovna mesta</a:t>
            </a:r>
          </a:p>
          <a:p>
            <a:r>
              <a:rPr lang="sl-SI" sz="2400" dirty="0"/>
              <a:t>Nove oblike dela (digitalizacija, </a:t>
            </a:r>
            <a:r>
              <a:rPr lang="sl-SI" sz="2400" dirty="0" err="1"/>
              <a:t>platformno</a:t>
            </a:r>
            <a:r>
              <a:rPr lang="sl-SI" sz="2400" dirty="0"/>
              <a:t> delo ….)</a:t>
            </a:r>
          </a:p>
          <a:p>
            <a:r>
              <a:rPr lang="sl-SI" sz="2400" dirty="0"/>
              <a:t>Rešitve v tripartitnem in bipartitnem dialogu</a:t>
            </a:r>
          </a:p>
          <a:p>
            <a:r>
              <a:rPr lang="sl-SI" sz="2400" dirty="0"/>
              <a:t>Stalni organ za spremljanje dogajanj na trgu dela</a:t>
            </a:r>
          </a:p>
          <a:p>
            <a:r>
              <a:rPr lang="sl-SI" sz="2400" dirty="0"/>
              <a:t>Permanentno izobraževanje (dvig digitalne pismenosti)</a:t>
            </a:r>
          </a:p>
          <a:p>
            <a:r>
              <a:rPr lang="sl-SI" sz="2400" dirty="0"/>
              <a:t>Spodbude za usposabljanje, mentorske sheme, delitev del. mesta …</a:t>
            </a:r>
          </a:p>
          <a:p>
            <a:r>
              <a:rPr lang="sl-SI" sz="2400" dirty="0"/>
              <a:t>Sprejem Bele knjige o prihodnosti dela in socialni varnosti</a:t>
            </a:r>
          </a:p>
          <a:p>
            <a:r>
              <a:rPr lang="sl-SI" sz="2400" dirty="0"/>
              <a:t>Javna služba za zaposlovanje</a:t>
            </a:r>
          </a:p>
          <a:p>
            <a:r>
              <a:rPr lang="sl-SI" sz="2400" dirty="0"/>
              <a:t>Večja vloga sindikatov pri izobraževanju</a:t>
            </a:r>
          </a:p>
        </p:txBody>
      </p:sp>
    </p:spTree>
    <p:extLst>
      <p:ext uri="{BB962C8B-B14F-4D97-AF65-F5344CB8AC3E}">
        <p14:creationId xmlns:p14="http://schemas.microsoft.com/office/powerpoint/2010/main" val="342955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857" y="1343464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TRG DELA 2.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857" y="2145221"/>
            <a:ext cx="10515600" cy="4351338"/>
          </a:xfrm>
        </p:spPr>
        <p:txBody>
          <a:bodyPr>
            <a:normAutofit/>
          </a:bodyPr>
          <a:lstStyle/>
          <a:p>
            <a:r>
              <a:rPr lang="sl-SI" sz="2200" dirty="0"/>
              <a:t>Spremembe na področju agencijskega dela, samozaposlenih, napotenih delavcev</a:t>
            </a:r>
          </a:p>
          <a:p>
            <a:r>
              <a:rPr lang="sl-SI" sz="2200" dirty="0"/>
              <a:t>Enake pravice ne glede na obliko dela</a:t>
            </a:r>
          </a:p>
          <a:p>
            <a:r>
              <a:rPr lang="sl-SI" sz="2200" dirty="0"/>
              <a:t>Pravica do odklopa</a:t>
            </a:r>
          </a:p>
          <a:p>
            <a:r>
              <a:rPr lang="sl-SI" sz="2200" dirty="0"/>
              <a:t>Delovni čas</a:t>
            </a:r>
          </a:p>
          <a:p>
            <a:r>
              <a:rPr lang="sl-SI" sz="2200" dirty="0"/>
              <a:t>Prijazno delovno okolje za starejše</a:t>
            </a:r>
          </a:p>
          <a:p>
            <a:r>
              <a:rPr lang="sl-SI" sz="2200" dirty="0"/>
              <a:t>Zmanjševanje </a:t>
            </a:r>
            <a:r>
              <a:rPr lang="sl-SI" sz="2200" dirty="0" err="1"/>
              <a:t>prekarnosti</a:t>
            </a:r>
            <a:r>
              <a:rPr lang="sl-SI" sz="2200" dirty="0"/>
              <a:t>, zlasti med mladimi</a:t>
            </a:r>
          </a:p>
          <a:p>
            <a:r>
              <a:rPr lang="sl-SI" sz="2200" dirty="0"/>
              <a:t>Poostren nadzor</a:t>
            </a:r>
          </a:p>
          <a:p>
            <a:r>
              <a:rPr lang="sl-SI" sz="2200" dirty="0"/>
              <a:t>Vajeništvo in praktično usposabljanje</a:t>
            </a:r>
          </a:p>
          <a:p>
            <a:r>
              <a:rPr lang="sl-SI" sz="2200" dirty="0"/>
              <a:t>Inšpektorat za delo, prepoved opravljanja dejavnosti</a:t>
            </a:r>
          </a:p>
          <a:p>
            <a:r>
              <a:rPr lang="sl-SI" sz="2200" dirty="0"/>
              <a:t>Javno dostopen seznam kršilcev</a:t>
            </a:r>
          </a:p>
        </p:txBody>
      </p:sp>
    </p:spTree>
    <p:extLst>
      <p:ext uri="{BB962C8B-B14F-4D97-AF65-F5344CB8AC3E}">
        <p14:creationId xmlns:p14="http://schemas.microsoft.com/office/powerpoint/2010/main" val="132609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857" y="1343464"/>
            <a:ext cx="8496300" cy="750888"/>
          </a:xfrm>
        </p:spPr>
        <p:txBody>
          <a:bodyPr>
            <a:noAutofit/>
          </a:bodyPr>
          <a:lstStyle/>
          <a:p>
            <a:r>
              <a:rPr lang="sl-SI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OKOLJE IN ZELENA DELOVNA MESTA</a:t>
            </a:r>
            <a:endParaRPr lang="en-GB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857" y="2145221"/>
            <a:ext cx="10515600" cy="4351338"/>
          </a:xfrm>
        </p:spPr>
        <p:txBody>
          <a:bodyPr>
            <a:normAutofit/>
          </a:bodyPr>
          <a:lstStyle/>
          <a:p>
            <a:r>
              <a:rPr lang="sl-SI" sz="3000" dirty="0"/>
              <a:t>Povezovanje delavskih in okolijskih tem</a:t>
            </a:r>
          </a:p>
          <a:p>
            <a:r>
              <a:rPr lang="sl-SI" sz="3000" dirty="0"/>
              <a:t>Oblikovanje konkretnih ukrepov</a:t>
            </a:r>
          </a:p>
          <a:p>
            <a:r>
              <a:rPr lang="sl-SI" sz="3000" dirty="0"/>
              <a:t>Pošten prehod</a:t>
            </a:r>
          </a:p>
          <a:p>
            <a:r>
              <a:rPr lang="sl-SI" sz="3000" dirty="0"/>
              <a:t>Pravočasna priprava na nova delovna mesta in tehnologije</a:t>
            </a:r>
          </a:p>
          <a:p>
            <a:endParaRPr lang="sl-SI" sz="2400" dirty="0"/>
          </a:p>
          <a:p>
            <a:pPr marL="0" indent="0">
              <a:buNone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551575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957" y="1192544"/>
            <a:ext cx="10099090" cy="750888"/>
          </a:xfrm>
        </p:spPr>
        <p:txBody>
          <a:bodyPr>
            <a:noAutofit/>
          </a:bodyPr>
          <a:lstStyle/>
          <a:p>
            <a:r>
              <a:rPr lang="sl-SI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PLAČE IN DRUGI PREJEMKI, GOSPODARSKA POLITIKA</a:t>
            </a:r>
            <a:endParaRPr lang="en-GB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6CD1153-E670-48DB-8A71-29C9D5F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102" y="1943432"/>
            <a:ext cx="10515600" cy="4351338"/>
          </a:xfrm>
        </p:spPr>
        <p:txBody>
          <a:bodyPr>
            <a:normAutofit/>
          </a:bodyPr>
          <a:lstStyle/>
          <a:p>
            <a:r>
              <a:rPr lang="sl-SI" sz="2200" dirty="0"/>
              <a:t>Oblikovanje novega plačnega modela, </a:t>
            </a:r>
            <a:r>
              <a:rPr lang="sl-SI" sz="2200" dirty="0" err="1"/>
              <a:t>SKPg</a:t>
            </a:r>
            <a:endParaRPr lang="sl-SI" sz="2200" dirty="0"/>
          </a:p>
          <a:p>
            <a:r>
              <a:rPr lang="sl-SI" sz="2200" dirty="0"/>
              <a:t>Rast vseh plač/minimalna plača</a:t>
            </a:r>
          </a:p>
          <a:p>
            <a:r>
              <a:rPr lang="sl-SI" sz="2200" dirty="0"/>
              <a:t>Reden izračun minimalnih življenjskih stroškov</a:t>
            </a:r>
          </a:p>
          <a:p>
            <a:r>
              <a:rPr lang="sl-SI" sz="2200" dirty="0"/>
              <a:t>Razvoj ekonomske demokracije (participacija pri uspešnem poslovanju)</a:t>
            </a:r>
          </a:p>
          <a:p>
            <a:r>
              <a:rPr lang="sl-SI" sz="2200" dirty="0"/>
              <a:t>Enotni plačni sistem za javni in zasebni sektor</a:t>
            </a:r>
          </a:p>
          <a:p>
            <a:r>
              <a:rPr lang="sl-SI" sz="2200" dirty="0"/>
              <a:t>Spremljanje podatkov, analize, </a:t>
            </a:r>
          </a:p>
          <a:p>
            <a:r>
              <a:rPr lang="sl-SI" sz="2200" dirty="0"/>
              <a:t>Izdajanje plačnega priročnika in sindikalnih list</a:t>
            </a:r>
          </a:p>
          <a:p>
            <a:r>
              <a:rPr lang="sl-SI" sz="2200" dirty="0"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P</a:t>
            </a:r>
            <a:r>
              <a:rPr lang="sl-SI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ravičnejše razmerje med davčno obremenitvijo dohodkov od dela, plač in drugih prejemkov iz delovnega razmerja ter davčno obremenitvijo kapitala, večja davčna obremenitev nepremičnin</a:t>
            </a:r>
            <a:endParaRPr lang="sl-SI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Symbol" panose="05050102010706020507" pitchFamily="18" charset="2"/>
            </a:endParaRPr>
          </a:p>
          <a:p>
            <a:endParaRPr lang="sl-SI" sz="2200" dirty="0"/>
          </a:p>
          <a:p>
            <a:endParaRPr lang="sl-SI" sz="2200" dirty="0"/>
          </a:p>
          <a:p>
            <a:pPr marL="0" indent="0">
              <a:buNone/>
            </a:pP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3417440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947</Words>
  <Application>Microsoft Office PowerPoint</Application>
  <PresentationFormat>Širokozaslonsko</PresentationFormat>
  <Paragraphs>149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Office Theme</vt:lpstr>
      <vt:lpstr>PowerPointova predstavitev</vt:lpstr>
      <vt:lpstr>Programske usmeritve ZSSS 2022-2027</vt:lpstr>
      <vt:lpstr>POSLANSTVO</vt:lpstr>
      <vt:lpstr>VIZIJA</vt:lpstr>
      <vt:lpstr>PROGRAMSKE USMERITVE NA  PODROČJIH NAŠEGA DELOVANJA</vt:lpstr>
      <vt:lpstr>TRG DELA 1.</vt:lpstr>
      <vt:lpstr>TRG DELA 2.</vt:lpstr>
      <vt:lpstr>OKOLJE IN ZELENA DELOVNA MESTA</vt:lpstr>
      <vt:lpstr>PLAČE IN DRUGI PREJEMKI, GOSPODARSKA POLITIKA</vt:lpstr>
      <vt:lpstr>PowerPointova predstavitev</vt:lpstr>
      <vt:lpstr>SOCIALNA POLITIKA, ZDRAVSTVO, PIZ</vt:lpstr>
      <vt:lpstr>MIGRACIJE</vt:lpstr>
      <vt:lpstr>SOCIALNI DIALOG</vt:lpstr>
      <vt:lpstr>VARNOST IN ZDRAVJE PRI DELU</vt:lpstr>
      <vt:lpstr>ENAKE MOŽNOSTI, SOCIALNO VARSTVO</vt:lpstr>
      <vt:lpstr>IZOBRAŽEVANJE IN USPOSABLJANJE</vt:lpstr>
      <vt:lpstr>INFORMIRANJE, KOMUNICIRANJE, PROJEKTI, DIGITALIZACIJA</vt:lpstr>
      <vt:lpstr>ORGANIZIRANOST ZSSS IN TO</vt:lpstr>
      <vt:lpstr>MEDNARODNO SODELOVANJE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Katja Gaspari Leben</dc:creator>
  <cp:lastModifiedBy>Mitja Gabrovec</cp:lastModifiedBy>
  <cp:revision>20</cp:revision>
  <dcterms:created xsi:type="dcterms:W3CDTF">2022-09-26T13:16:41Z</dcterms:created>
  <dcterms:modified xsi:type="dcterms:W3CDTF">2022-10-03T11:48:09Z</dcterms:modified>
</cp:coreProperties>
</file>